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8B_6222B16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Lst>
  <p:notesMasterIdLst>
    <p:notesMasterId r:id="rId39"/>
  </p:notesMasterIdLst>
  <p:handoutMasterIdLst>
    <p:handoutMasterId r:id="rId40"/>
  </p:handoutMasterIdLst>
  <p:sldIdLst>
    <p:sldId id="361" r:id="rId6"/>
    <p:sldId id="392" r:id="rId7"/>
    <p:sldId id="390" r:id="rId8"/>
    <p:sldId id="369" r:id="rId9"/>
    <p:sldId id="380" r:id="rId10"/>
    <p:sldId id="394" r:id="rId11"/>
    <p:sldId id="396" r:id="rId12"/>
    <p:sldId id="395" r:id="rId13"/>
    <p:sldId id="397" r:id="rId14"/>
    <p:sldId id="398" r:id="rId15"/>
    <p:sldId id="399" r:id="rId16"/>
    <p:sldId id="400" r:id="rId17"/>
    <p:sldId id="363" r:id="rId18"/>
    <p:sldId id="413" r:id="rId19"/>
    <p:sldId id="473" r:id="rId20"/>
    <p:sldId id="494" r:id="rId21"/>
    <p:sldId id="499" r:id="rId22"/>
    <p:sldId id="504" r:id="rId23"/>
    <p:sldId id="505" r:id="rId24"/>
    <p:sldId id="506" r:id="rId25"/>
    <p:sldId id="401" r:id="rId26"/>
    <p:sldId id="367" r:id="rId27"/>
    <p:sldId id="503" r:id="rId28"/>
    <p:sldId id="377" r:id="rId29"/>
    <p:sldId id="403" r:id="rId30"/>
    <p:sldId id="507" r:id="rId31"/>
    <p:sldId id="404" r:id="rId32"/>
    <p:sldId id="501" r:id="rId33"/>
    <p:sldId id="405" r:id="rId34"/>
    <p:sldId id="386" r:id="rId35"/>
    <p:sldId id="508" r:id="rId36"/>
    <p:sldId id="509" r:id="rId37"/>
    <p:sldId id="406" r:id="rId38"/>
  </p:sldIdLst>
  <p:sldSz cx="96012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89FAAB-7F64-46B5-9559-91A853191D32}">
          <p14:sldIdLst>
            <p14:sldId id="361"/>
            <p14:sldId id="392"/>
            <p14:sldId id="390"/>
            <p14:sldId id="369"/>
            <p14:sldId id="380"/>
            <p14:sldId id="394"/>
            <p14:sldId id="396"/>
            <p14:sldId id="395"/>
            <p14:sldId id="397"/>
            <p14:sldId id="398"/>
            <p14:sldId id="399"/>
            <p14:sldId id="400"/>
            <p14:sldId id="363"/>
            <p14:sldId id="413"/>
            <p14:sldId id="473"/>
            <p14:sldId id="494"/>
            <p14:sldId id="499"/>
            <p14:sldId id="504"/>
            <p14:sldId id="505"/>
            <p14:sldId id="506"/>
            <p14:sldId id="401"/>
            <p14:sldId id="367"/>
            <p14:sldId id="503"/>
            <p14:sldId id="377"/>
            <p14:sldId id="403"/>
            <p14:sldId id="507"/>
            <p14:sldId id="404"/>
            <p14:sldId id="501"/>
            <p14:sldId id="405"/>
            <p14:sldId id="386"/>
            <p14:sldId id="508"/>
            <p14:sldId id="509"/>
            <p14:sldId id="4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7B275-CFE2-F722-BD0A-54937230E813}" name="Ginger" initials="Ginger" userId="Ginger" providerId="None"/>
  <p188:author id="{68F2869A-FD50-6877-6793-A70E2D17267C}" name="O'Leary, Derek (OVW)" initials="DO" userId="S::Derek.O'Leary@usdoj.gov::01c709aa-456e-4798-b883-8a23bf5b0fb0" providerId="AD"/>
  <p188:author id="{E52154B6-84B3-7FED-A39D-D507B5D6EFC2}" name="Storz, Mary (OVW)" initials="MS" userId="S::Mary.Storz@usdoj.gov::88376df8-5f56-45ea-951e-db092ad9c6fe" providerId="AD"/>
  <p188:author id="{A4746FCE-4410-D840-483C-8B3043A529F1}" name="Baran, Virginia (OVW)" initials="VB" userId="S::Virginia.Baran@usdoj.gov::663809b1-4b60-4072-b95e-0e843ff4ee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8BB"/>
    <a:srgbClr val="0F153E"/>
    <a:srgbClr val="3E0000"/>
    <a:srgbClr val="6D5C88"/>
    <a:srgbClr val="7C53AA"/>
    <a:srgbClr val="616161"/>
    <a:srgbClr val="360061"/>
    <a:srgbClr val="9966FF"/>
    <a:srgbClr val="937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0538" autoAdjust="0"/>
  </p:normalViewPr>
  <p:slideViewPr>
    <p:cSldViewPr snapToGrid="0">
      <p:cViewPr varScale="1">
        <p:scale>
          <a:sx n="111" d="100"/>
          <a:sy n="111" d="100"/>
        </p:scale>
        <p:origin x="1520"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omments/modernComment_18B_6222B16A.xml><?xml version="1.0" encoding="utf-8"?>
<p188:cmLst xmlns:a="http://schemas.openxmlformats.org/drawingml/2006/main" xmlns:r="http://schemas.openxmlformats.org/officeDocument/2006/relationships" xmlns:p188="http://schemas.microsoft.com/office/powerpoint/2018/8/main">
  <p188:cm id="{979FCC6A-620D-48E9-BE34-22A0A3AFCAF4}" authorId="{68F2869A-FD50-6877-6793-A70E2D17267C}" status="resolved" created="2024-12-05T21:32:14.189" complete="100000">
    <pc:sldMkLst xmlns:pc="http://schemas.microsoft.com/office/powerpoint/2013/main/command">
      <pc:docMk/>
      <pc:sldMk cId="1646440810" sldId="395"/>
    </pc:sldMkLst>
    <p188:replyLst>
      <p188:reply id="{1726923E-5ECE-46C8-A593-9354AD3F42A9}" authorId="{E52154B6-84B3-7FED-A39D-D507B5D6EFC2}" created="2024-12-05T22:26:49.745">
        <p188:txBody>
          <a:bodyPr/>
          <a:lstStyle/>
          <a:p>
            <a:r>
              <a:rPr lang="en-US"/>
              <a:t>Of course!</a:t>
            </a:r>
          </a:p>
        </p188:txBody>
      </p188:reply>
    </p188:replyLst>
    <p188:txBody>
      <a:bodyPr/>
      <a:lstStyle/>
      <a:p>
        <a:r>
          <a:rPr lang="en-US"/>
          <a:t>For these principles, can you include language on the slides/out loud wherever relevant that victim services is only relevant for CY grantees, not EM? Sometimes grantees get confused about this.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BB7DE-45C2-42C0-9425-1828D15504FA}"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9CAA63E-369A-447B-A2FE-CB05BAE558CE}">
      <dgm:prSet phldrT="[Text]"/>
      <dgm:spPr>
        <a:solidFill>
          <a:srgbClr val="4AA8BB"/>
        </a:solidFill>
      </dgm:spPr>
      <dgm:t>
        <a:bodyPr/>
        <a:lstStyle/>
        <a:p>
          <a:r>
            <a:rPr lang="en-US" dirty="0"/>
            <a:t>Review form </a:t>
          </a:r>
        </a:p>
      </dgm:t>
    </dgm:pt>
    <dgm:pt modelId="{D2A2AE83-DCB5-436E-8CEE-52D22EBE8D69}" type="parTrans" cxnId="{1BA2519A-4D39-46E3-8AEF-F03C4FD16CC9}">
      <dgm:prSet/>
      <dgm:spPr/>
      <dgm:t>
        <a:bodyPr/>
        <a:lstStyle/>
        <a:p>
          <a:endParaRPr lang="en-US"/>
        </a:p>
      </dgm:t>
    </dgm:pt>
    <dgm:pt modelId="{934595A9-525C-4655-92B2-0657916078C1}" type="sibTrans" cxnId="{1BA2519A-4D39-46E3-8AEF-F03C4FD16CC9}">
      <dgm:prSet/>
      <dgm:spPr>
        <a:solidFill>
          <a:srgbClr val="4AA8BB"/>
        </a:solidFill>
      </dgm:spPr>
      <dgm:t>
        <a:bodyPr/>
        <a:lstStyle/>
        <a:p>
          <a:endParaRPr lang="en-US"/>
        </a:p>
      </dgm:t>
    </dgm:pt>
    <dgm:pt modelId="{930EAD6D-4820-478A-9212-86261529A9D0}">
      <dgm:prSet phldrT="[Text]"/>
      <dgm:spPr>
        <a:ln>
          <a:solidFill>
            <a:srgbClr val="4AA8BB"/>
          </a:solidFill>
        </a:ln>
      </dgm:spPr>
      <dgm:t>
        <a:bodyPr/>
        <a:lstStyle/>
        <a:p>
          <a:r>
            <a:rPr lang="en-US" dirty="0"/>
            <a:t>MEI website</a:t>
          </a:r>
        </a:p>
      </dgm:t>
    </dgm:pt>
    <dgm:pt modelId="{8D739311-9900-4B4A-9B4A-3AA5DF498410}" type="parTrans" cxnId="{49F028B0-621A-4ECA-9968-C61F0084C3CF}">
      <dgm:prSet/>
      <dgm:spPr/>
      <dgm:t>
        <a:bodyPr/>
        <a:lstStyle/>
        <a:p>
          <a:endParaRPr lang="en-US"/>
        </a:p>
      </dgm:t>
    </dgm:pt>
    <dgm:pt modelId="{571A7D69-6FB7-4993-954E-46AC829CB1B9}" type="sibTrans" cxnId="{49F028B0-621A-4ECA-9968-C61F0084C3CF}">
      <dgm:prSet/>
      <dgm:spPr/>
      <dgm:t>
        <a:bodyPr/>
        <a:lstStyle/>
        <a:p>
          <a:endParaRPr lang="en-US"/>
        </a:p>
      </dgm:t>
    </dgm:pt>
    <dgm:pt modelId="{0AA6A2B3-84B2-4577-BAE4-D048FE2C3942}">
      <dgm:prSet phldrT="[Text]"/>
      <dgm:spPr>
        <a:solidFill>
          <a:srgbClr val="4AA8BB"/>
        </a:solidFill>
        <a:ln>
          <a:solidFill>
            <a:srgbClr val="4AA8BB"/>
          </a:solidFill>
        </a:ln>
      </dgm:spPr>
      <dgm:t>
        <a:bodyPr/>
        <a:lstStyle/>
        <a:p>
          <a:r>
            <a:rPr lang="en-US" dirty="0"/>
            <a:t>IMPACT Tool Opens</a:t>
          </a:r>
        </a:p>
      </dgm:t>
    </dgm:pt>
    <dgm:pt modelId="{C5CEA19E-E0ED-4A2B-B986-FE532E06A4DD}" type="parTrans" cxnId="{896B65B5-E29A-46F2-AC6D-D3C429BE848F}">
      <dgm:prSet/>
      <dgm:spPr/>
      <dgm:t>
        <a:bodyPr/>
        <a:lstStyle/>
        <a:p>
          <a:endParaRPr lang="en-US"/>
        </a:p>
      </dgm:t>
    </dgm:pt>
    <dgm:pt modelId="{B819F569-3F8A-4472-8C0C-038C2BDE5B6B}" type="sibTrans" cxnId="{896B65B5-E29A-46F2-AC6D-D3C429BE848F}">
      <dgm:prSet/>
      <dgm:spPr>
        <a:solidFill>
          <a:srgbClr val="4AA8BB"/>
        </a:solidFill>
      </dgm:spPr>
      <dgm:t>
        <a:bodyPr/>
        <a:lstStyle/>
        <a:p>
          <a:endParaRPr lang="en-US"/>
        </a:p>
      </dgm:t>
    </dgm:pt>
    <dgm:pt modelId="{F522A5DF-C043-45C6-878D-697AF293BDFD}">
      <dgm:prSet phldrT="[Text]"/>
      <dgm:spPr>
        <a:ln>
          <a:solidFill>
            <a:srgbClr val="4AA8BB"/>
          </a:solidFill>
        </a:ln>
      </dgm:spPr>
      <dgm:t>
        <a:bodyPr/>
        <a:lstStyle/>
        <a:p>
          <a:r>
            <a:rPr lang="en-US" dirty="0"/>
            <a:t>March 1</a:t>
          </a:r>
          <a:r>
            <a:rPr lang="en-US" baseline="30000" dirty="0"/>
            <a:t>st</a:t>
          </a:r>
          <a:r>
            <a:rPr lang="en-US" dirty="0"/>
            <a:t>, 2025</a:t>
          </a:r>
        </a:p>
      </dgm:t>
    </dgm:pt>
    <dgm:pt modelId="{C99DFA14-0E0A-4345-93D0-C6405F1B476F}" type="parTrans" cxnId="{DC14E6B0-690B-4414-88A9-F772940A5261}">
      <dgm:prSet/>
      <dgm:spPr/>
      <dgm:t>
        <a:bodyPr/>
        <a:lstStyle/>
        <a:p>
          <a:endParaRPr lang="en-US"/>
        </a:p>
      </dgm:t>
    </dgm:pt>
    <dgm:pt modelId="{82EDF4AA-DCFC-42D2-B76A-3109DFBB3CBA}" type="sibTrans" cxnId="{DC14E6B0-690B-4414-88A9-F772940A5261}">
      <dgm:prSet/>
      <dgm:spPr/>
      <dgm:t>
        <a:bodyPr/>
        <a:lstStyle/>
        <a:p>
          <a:endParaRPr lang="en-US"/>
        </a:p>
      </dgm:t>
    </dgm:pt>
    <dgm:pt modelId="{00E9EE87-ABAD-4FE2-AAE5-DE36E2400AD4}">
      <dgm:prSet phldrT="[Text]"/>
      <dgm:spPr>
        <a:solidFill>
          <a:srgbClr val="4AA8BB"/>
        </a:solidFill>
      </dgm:spPr>
      <dgm:t>
        <a:bodyPr/>
        <a:lstStyle/>
        <a:p>
          <a:r>
            <a:rPr lang="en-US" dirty="0"/>
            <a:t>Performance Report due</a:t>
          </a:r>
        </a:p>
      </dgm:t>
    </dgm:pt>
    <dgm:pt modelId="{B3109B59-CD44-4D47-82D7-5282975EED7F}" type="parTrans" cxnId="{BB8B8BA7-F5A9-4CAC-9907-463208C841E4}">
      <dgm:prSet/>
      <dgm:spPr/>
      <dgm:t>
        <a:bodyPr/>
        <a:lstStyle/>
        <a:p>
          <a:endParaRPr lang="en-US"/>
        </a:p>
      </dgm:t>
    </dgm:pt>
    <dgm:pt modelId="{3233B381-1795-40F0-8343-A9DB03251FE1}" type="sibTrans" cxnId="{BB8B8BA7-F5A9-4CAC-9907-463208C841E4}">
      <dgm:prSet/>
      <dgm:spPr/>
      <dgm:t>
        <a:bodyPr/>
        <a:lstStyle/>
        <a:p>
          <a:endParaRPr lang="en-US"/>
        </a:p>
      </dgm:t>
    </dgm:pt>
    <dgm:pt modelId="{46799938-15EE-4070-B169-48BC0D0BCE1D}">
      <dgm:prSet phldrT="[Text]"/>
      <dgm:spPr>
        <a:ln>
          <a:solidFill>
            <a:srgbClr val="4AA8BB"/>
          </a:solidFill>
        </a:ln>
      </dgm:spPr>
      <dgm:t>
        <a:bodyPr/>
        <a:lstStyle/>
        <a:p>
          <a:r>
            <a:rPr lang="en-US" dirty="0"/>
            <a:t>March 31</a:t>
          </a:r>
          <a:r>
            <a:rPr lang="en-US" baseline="30000" dirty="0"/>
            <a:t>st,</a:t>
          </a:r>
          <a:r>
            <a:rPr lang="en-US" dirty="0"/>
            <a:t> 2025</a:t>
          </a:r>
        </a:p>
      </dgm:t>
    </dgm:pt>
    <dgm:pt modelId="{BA0550A7-467C-41F0-B3D0-29D1C7ADCE69}" type="parTrans" cxnId="{F6F67B23-CD6B-4517-A44F-A3A8B30DF122}">
      <dgm:prSet/>
      <dgm:spPr/>
      <dgm:t>
        <a:bodyPr/>
        <a:lstStyle/>
        <a:p>
          <a:endParaRPr lang="en-US"/>
        </a:p>
      </dgm:t>
    </dgm:pt>
    <dgm:pt modelId="{9D729BE7-E2E8-4A40-848B-63B1C7C447BD}" type="sibTrans" cxnId="{F6F67B23-CD6B-4517-A44F-A3A8B30DF122}">
      <dgm:prSet/>
      <dgm:spPr/>
      <dgm:t>
        <a:bodyPr/>
        <a:lstStyle/>
        <a:p>
          <a:endParaRPr lang="en-US"/>
        </a:p>
      </dgm:t>
    </dgm:pt>
    <dgm:pt modelId="{38CEBFD1-E425-45E9-BE54-A6C7432E7881}" type="pres">
      <dgm:prSet presAssocID="{6D2BB7DE-45C2-42C0-9425-1828D15504FA}" presName="linearFlow" presStyleCnt="0">
        <dgm:presLayoutVars>
          <dgm:dir/>
          <dgm:animLvl val="lvl"/>
          <dgm:resizeHandles val="exact"/>
        </dgm:presLayoutVars>
      </dgm:prSet>
      <dgm:spPr/>
    </dgm:pt>
    <dgm:pt modelId="{571322ED-26D6-4D3E-BC50-6E2D8E37A289}" type="pres">
      <dgm:prSet presAssocID="{E9CAA63E-369A-447B-A2FE-CB05BAE558CE}" presName="composite" presStyleCnt="0"/>
      <dgm:spPr/>
    </dgm:pt>
    <dgm:pt modelId="{23901F48-0B9B-4A79-BCD6-CECA85FA215F}" type="pres">
      <dgm:prSet presAssocID="{E9CAA63E-369A-447B-A2FE-CB05BAE558CE}" presName="parTx" presStyleLbl="node1" presStyleIdx="0" presStyleCnt="3">
        <dgm:presLayoutVars>
          <dgm:chMax val="0"/>
          <dgm:chPref val="0"/>
          <dgm:bulletEnabled val="1"/>
        </dgm:presLayoutVars>
      </dgm:prSet>
      <dgm:spPr/>
    </dgm:pt>
    <dgm:pt modelId="{14B8C443-0C45-4022-9C88-677C99EFE642}" type="pres">
      <dgm:prSet presAssocID="{E9CAA63E-369A-447B-A2FE-CB05BAE558CE}" presName="parSh" presStyleLbl="node1" presStyleIdx="0" presStyleCnt="3"/>
      <dgm:spPr/>
    </dgm:pt>
    <dgm:pt modelId="{8830F741-E693-4EF7-92F2-8D79F0A29B24}" type="pres">
      <dgm:prSet presAssocID="{E9CAA63E-369A-447B-A2FE-CB05BAE558CE}" presName="desTx" presStyleLbl="fgAcc1" presStyleIdx="0" presStyleCnt="3">
        <dgm:presLayoutVars>
          <dgm:bulletEnabled val="1"/>
        </dgm:presLayoutVars>
      </dgm:prSet>
      <dgm:spPr/>
    </dgm:pt>
    <dgm:pt modelId="{C6E9F339-8305-4654-8DB1-A3CEE2E305D6}" type="pres">
      <dgm:prSet presAssocID="{934595A9-525C-4655-92B2-0657916078C1}" presName="sibTrans" presStyleLbl="sibTrans2D1" presStyleIdx="0" presStyleCnt="2"/>
      <dgm:spPr/>
    </dgm:pt>
    <dgm:pt modelId="{EEBF609F-8701-46A3-8056-2D105302082A}" type="pres">
      <dgm:prSet presAssocID="{934595A9-525C-4655-92B2-0657916078C1}" presName="connTx" presStyleLbl="sibTrans2D1" presStyleIdx="0" presStyleCnt="2"/>
      <dgm:spPr/>
    </dgm:pt>
    <dgm:pt modelId="{C9388BC5-5A7F-4108-B1F1-C6DBB64A1A7A}" type="pres">
      <dgm:prSet presAssocID="{0AA6A2B3-84B2-4577-BAE4-D048FE2C3942}" presName="composite" presStyleCnt="0"/>
      <dgm:spPr/>
    </dgm:pt>
    <dgm:pt modelId="{8E1905BE-DFE5-4243-A0CD-F7E69AFD7B6F}" type="pres">
      <dgm:prSet presAssocID="{0AA6A2B3-84B2-4577-BAE4-D048FE2C3942}" presName="parTx" presStyleLbl="node1" presStyleIdx="0" presStyleCnt="3">
        <dgm:presLayoutVars>
          <dgm:chMax val="0"/>
          <dgm:chPref val="0"/>
          <dgm:bulletEnabled val="1"/>
        </dgm:presLayoutVars>
      </dgm:prSet>
      <dgm:spPr/>
    </dgm:pt>
    <dgm:pt modelId="{A4B05949-7761-4F5C-9E88-E26EEDA88DCA}" type="pres">
      <dgm:prSet presAssocID="{0AA6A2B3-84B2-4577-BAE4-D048FE2C3942}" presName="parSh" presStyleLbl="node1" presStyleIdx="1" presStyleCnt="3"/>
      <dgm:spPr/>
    </dgm:pt>
    <dgm:pt modelId="{887BC682-2CE5-47F6-A708-8DD4AB334FBD}" type="pres">
      <dgm:prSet presAssocID="{0AA6A2B3-84B2-4577-BAE4-D048FE2C3942}" presName="desTx" presStyleLbl="fgAcc1" presStyleIdx="1" presStyleCnt="3">
        <dgm:presLayoutVars>
          <dgm:bulletEnabled val="1"/>
        </dgm:presLayoutVars>
      </dgm:prSet>
      <dgm:spPr/>
    </dgm:pt>
    <dgm:pt modelId="{2BE8FA67-AC1F-436B-9917-85832F29CF23}" type="pres">
      <dgm:prSet presAssocID="{B819F569-3F8A-4472-8C0C-038C2BDE5B6B}" presName="sibTrans" presStyleLbl="sibTrans2D1" presStyleIdx="1" presStyleCnt="2"/>
      <dgm:spPr/>
    </dgm:pt>
    <dgm:pt modelId="{CF49A188-5D60-4DEC-AF78-8A603067FFCB}" type="pres">
      <dgm:prSet presAssocID="{B819F569-3F8A-4472-8C0C-038C2BDE5B6B}" presName="connTx" presStyleLbl="sibTrans2D1" presStyleIdx="1" presStyleCnt="2"/>
      <dgm:spPr/>
    </dgm:pt>
    <dgm:pt modelId="{A3146C8F-1A03-4EF4-B9EE-DD37925EFDC8}" type="pres">
      <dgm:prSet presAssocID="{00E9EE87-ABAD-4FE2-AAE5-DE36E2400AD4}" presName="composite" presStyleCnt="0"/>
      <dgm:spPr/>
    </dgm:pt>
    <dgm:pt modelId="{A165D1DD-D3FF-4CD6-8C5C-3024680DBF8C}" type="pres">
      <dgm:prSet presAssocID="{00E9EE87-ABAD-4FE2-AAE5-DE36E2400AD4}" presName="parTx" presStyleLbl="node1" presStyleIdx="1" presStyleCnt="3">
        <dgm:presLayoutVars>
          <dgm:chMax val="0"/>
          <dgm:chPref val="0"/>
          <dgm:bulletEnabled val="1"/>
        </dgm:presLayoutVars>
      </dgm:prSet>
      <dgm:spPr/>
    </dgm:pt>
    <dgm:pt modelId="{A8F2CF91-8C02-44A4-9B9C-48881BA7E33D}" type="pres">
      <dgm:prSet presAssocID="{00E9EE87-ABAD-4FE2-AAE5-DE36E2400AD4}" presName="parSh" presStyleLbl="node1" presStyleIdx="2" presStyleCnt="3"/>
      <dgm:spPr/>
    </dgm:pt>
    <dgm:pt modelId="{E4FF7B54-6361-4F0A-A4F4-48A7765AFA1B}" type="pres">
      <dgm:prSet presAssocID="{00E9EE87-ABAD-4FE2-AAE5-DE36E2400AD4}" presName="desTx" presStyleLbl="fgAcc1" presStyleIdx="2" presStyleCnt="3">
        <dgm:presLayoutVars>
          <dgm:bulletEnabled val="1"/>
        </dgm:presLayoutVars>
      </dgm:prSet>
      <dgm:spPr/>
    </dgm:pt>
  </dgm:ptLst>
  <dgm:cxnLst>
    <dgm:cxn modelId="{F1E4C30C-287D-443D-8ADC-0FA835651006}" type="presOf" srcId="{0AA6A2B3-84B2-4577-BAE4-D048FE2C3942}" destId="{8E1905BE-DFE5-4243-A0CD-F7E69AFD7B6F}" srcOrd="0" destOrd="0" presId="urn:microsoft.com/office/officeart/2005/8/layout/process3"/>
    <dgm:cxn modelId="{4B3A2B0E-7C3B-4761-A90D-9805228F41E8}" type="presOf" srcId="{934595A9-525C-4655-92B2-0657916078C1}" destId="{C6E9F339-8305-4654-8DB1-A3CEE2E305D6}" srcOrd="0" destOrd="0" presId="urn:microsoft.com/office/officeart/2005/8/layout/process3"/>
    <dgm:cxn modelId="{86C85F1F-3B4B-4699-81CF-1CA86D6A5FE4}" type="presOf" srcId="{934595A9-525C-4655-92B2-0657916078C1}" destId="{EEBF609F-8701-46A3-8056-2D105302082A}" srcOrd="1" destOrd="0" presId="urn:microsoft.com/office/officeart/2005/8/layout/process3"/>
    <dgm:cxn modelId="{8902B420-2A48-4BF9-BBC3-71390125A13D}" type="presOf" srcId="{E9CAA63E-369A-447B-A2FE-CB05BAE558CE}" destId="{23901F48-0B9B-4A79-BCD6-CECA85FA215F}" srcOrd="0" destOrd="0" presId="urn:microsoft.com/office/officeart/2005/8/layout/process3"/>
    <dgm:cxn modelId="{F6F67B23-CD6B-4517-A44F-A3A8B30DF122}" srcId="{00E9EE87-ABAD-4FE2-AAE5-DE36E2400AD4}" destId="{46799938-15EE-4070-B169-48BC0D0BCE1D}" srcOrd="0" destOrd="0" parTransId="{BA0550A7-467C-41F0-B3D0-29D1C7ADCE69}" sibTransId="{9D729BE7-E2E8-4A40-848B-63B1C7C447BD}"/>
    <dgm:cxn modelId="{6C6E385B-D7DC-401A-8524-2FFB3D057731}" type="presOf" srcId="{930EAD6D-4820-478A-9212-86261529A9D0}" destId="{8830F741-E693-4EF7-92F2-8D79F0A29B24}" srcOrd="0" destOrd="0" presId="urn:microsoft.com/office/officeart/2005/8/layout/process3"/>
    <dgm:cxn modelId="{91332D6A-C591-46E5-B9BE-ECEBE5F5ED11}" type="presOf" srcId="{00E9EE87-ABAD-4FE2-AAE5-DE36E2400AD4}" destId="{A8F2CF91-8C02-44A4-9B9C-48881BA7E33D}" srcOrd="1" destOrd="0" presId="urn:microsoft.com/office/officeart/2005/8/layout/process3"/>
    <dgm:cxn modelId="{65153A6E-EBB2-4881-B952-C473759D9C78}" type="presOf" srcId="{B819F569-3F8A-4472-8C0C-038C2BDE5B6B}" destId="{CF49A188-5D60-4DEC-AF78-8A603067FFCB}" srcOrd="1" destOrd="0" presId="urn:microsoft.com/office/officeart/2005/8/layout/process3"/>
    <dgm:cxn modelId="{401DE193-6387-498F-80F0-E28862C6C84D}" type="presOf" srcId="{F522A5DF-C043-45C6-878D-697AF293BDFD}" destId="{887BC682-2CE5-47F6-A708-8DD4AB334FBD}" srcOrd="0" destOrd="0" presId="urn:microsoft.com/office/officeart/2005/8/layout/process3"/>
    <dgm:cxn modelId="{1BA2519A-4D39-46E3-8AEF-F03C4FD16CC9}" srcId="{6D2BB7DE-45C2-42C0-9425-1828D15504FA}" destId="{E9CAA63E-369A-447B-A2FE-CB05BAE558CE}" srcOrd="0" destOrd="0" parTransId="{D2A2AE83-DCB5-436E-8CEE-52D22EBE8D69}" sibTransId="{934595A9-525C-4655-92B2-0657916078C1}"/>
    <dgm:cxn modelId="{6065C59F-4737-4D68-BA9E-C93564744F9B}" type="presOf" srcId="{0AA6A2B3-84B2-4577-BAE4-D048FE2C3942}" destId="{A4B05949-7761-4F5C-9E88-E26EEDA88DCA}" srcOrd="1" destOrd="0" presId="urn:microsoft.com/office/officeart/2005/8/layout/process3"/>
    <dgm:cxn modelId="{BB8B8BA7-F5A9-4CAC-9907-463208C841E4}" srcId="{6D2BB7DE-45C2-42C0-9425-1828D15504FA}" destId="{00E9EE87-ABAD-4FE2-AAE5-DE36E2400AD4}" srcOrd="2" destOrd="0" parTransId="{B3109B59-CD44-4D47-82D7-5282975EED7F}" sibTransId="{3233B381-1795-40F0-8343-A9DB03251FE1}"/>
    <dgm:cxn modelId="{CA7532A8-6E34-420B-9B20-DB7A7F6A6C19}" type="presOf" srcId="{46799938-15EE-4070-B169-48BC0D0BCE1D}" destId="{E4FF7B54-6361-4F0A-A4F4-48A7765AFA1B}" srcOrd="0" destOrd="0" presId="urn:microsoft.com/office/officeart/2005/8/layout/process3"/>
    <dgm:cxn modelId="{5B2177A9-CF48-4108-B5B0-5A41196B7804}" type="presOf" srcId="{00E9EE87-ABAD-4FE2-AAE5-DE36E2400AD4}" destId="{A165D1DD-D3FF-4CD6-8C5C-3024680DBF8C}" srcOrd="0" destOrd="0" presId="urn:microsoft.com/office/officeart/2005/8/layout/process3"/>
    <dgm:cxn modelId="{49F028B0-621A-4ECA-9968-C61F0084C3CF}" srcId="{E9CAA63E-369A-447B-A2FE-CB05BAE558CE}" destId="{930EAD6D-4820-478A-9212-86261529A9D0}" srcOrd="0" destOrd="0" parTransId="{8D739311-9900-4B4A-9B4A-3AA5DF498410}" sibTransId="{571A7D69-6FB7-4993-954E-46AC829CB1B9}"/>
    <dgm:cxn modelId="{DC14E6B0-690B-4414-88A9-F772940A5261}" srcId="{0AA6A2B3-84B2-4577-BAE4-D048FE2C3942}" destId="{F522A5DF-C043-45C6-878D-697AF293BDFD}" srcOrd="0" destOrd="0" parTransId="{C99DFA14-0E0A-4345-93D0-C6405F1B476F}" sibTransId="{82EDF4AA-DCFC-42D2-B76A-3109DFBB3CBA}"/>
    <dgm:cxn modelId="{896B65B5-E29A-46F2-AC6D-D3C429BE848F}" srcId="{6D2BB7DE-45C2-42C0-9425-1828D15504FA}" destId="{0AA6A2B3-84B2-4577-BAE4-D048FE2C3942}" srcOrd="1" destOrd="0" parTransId="{C5CEA19E-E0ED-4A2B-B986-FE532E06A4DD}" sibTransId="{B819F569-3F8A-4472-8C0C-038C2BDE5B6B}"/>
    <dgm:cxn modelId="{DDD821BD-7791-4B39-894E-58621A1309E5}" type="presOf" srcId="{6D2BB7DE-45C2-42C0-9425-1828D15504FA}" destId="{38CEBFD1-E425-45E9-BE54-A6C7432E7881}" srcOrd="0" destOrd="0" presId="urn:microsoft.com/office/officeart/2005/8/layout/process3"/>
    <dgm:cxn modelId="{60DA7CC8-6956-469D-BE29-87228D3C790A}" type="presOf" srcId="{B819F569-3F8A-4472-8C0C-038C2BDE5B6B}" destId="{2BE8FA67-AC1F-436B-9917-85832F29CF23}" srcOrd="0" destOrd="0" presId="urn:microsoft.com/office/officeart/2005/8/layout/process3"/>
    <dgm:cxn modelId="{501C6DE0-7AAE-4749-A018-A3D154CD76D0}" type="presOf" srcId="{E9CAA63E-369A-447B-A2FE-CB05BAE558CE}" destId="{14B8C443-0C45-4022-9C88-677C99EFE642}" srcOrd="1" destOrd="0" presId="urn:microsoft.com/office/officeart/2005/8/layout/process3"/>
    <dgm:cxn modelId="{8049203F-6D2C-4FFB-BE4B-431A22FD5F5E}" type="presParOf" srcId="{38CEBFD1-E425-45E9-BE54-A6C7432E7881}" destId="{571322ED-26D6-4D3E-BC50-6E2D8E37A289}" srcOrd="0" destOrd="0" presId="urn:microsoft.com/office/officeart/2005/8/layout/process3"/>
    <dgm:cxn modelId="{A3F8C278-0280-4EC7-B497-B02265B150EA}" type="presParOf" srcId="{571322ED-26D6-4D3E-BC50-6E2D8E37A289}" destId="{23901F48-0B9B-4A79-BCD6-CECA85FA215F}" srcOrd="0" destOrd="0" presId="urn:microsoft.com/office/officeart/2005/8/layout/process3"/>
    <dgm:cxn modelId="{9453E019-A003-440E-B66A-5C98DE171C67}" type="presParOf" srcId="{571322ED-26D6-4D3E-BC50-6E2D8E37A289}" destId="{14B8C443-0C45-4022-9C88-677C99EFE642}" srcOrd="1" destOrd="0" presId="urn:microsoft.com/office/officeart/2005/8/layout/process3"/>
    <dgm:cxn modelId="{1D90A7DE-F16B-4B2C-A143-2A2E8BEC6A34}" type="presParOf" srcId="{571322ED-26D6-4D3E-BC50-6E2D8E37A289}" destId="{8830F741-E693-4EF7-92F2-8D79F0A29B24}" srcOrd="2" destOrd="0" presId="urn:microsoft.com/office/officeart/2005/8/layout/process3"/>
    <dgm:cxn modelId="{39947DA2-C5C1-4C81-8347-5B5554D5716B}" type="presParOf" srcId="{38CEBFD1-E425-45E9-BE54-A6C7432E7881}" destId="{C6E9F339-8305-4654-8DB1-A3CEE2E305D6}" srcOrd="1" destOrd="0" presId="urn:microsoft.com/office/officeart/2005/8/layout/process3"/>
    <dgm:cxn modelId="{49D057EB-C892-47F3-9001-0FC47A1AC2D5}" type="presParOf" srcId="{C6E9F339-8305-4654-8DB1-A3CEE2E305D6}" destId="{EEBF609F-8701-46A3-8056-2D105302082A}" srcOrd="0" destOrd="0" presId="urn:microsoft.com/office/officeart/2005/8/layout/process3"/>
    <dgm:cxn modelId="{4D24BBEC-09B3-4BA5-8634-742EACCD249F}" type="presParOf" srcId="{38CEBFD1-E425-45E9-BE54-A6C7432E7881}" destId="{C9388BC5-5A7F-4108-B1F1-C6DBB64A1A7A}" srcOrd="2" destOrd="0" presId="urn:microsoft.com/office/officeart/2005/8/layout/process3"/>
    <dgm:cxn modelId="{124C1F9F-9562-49F0-9582-F023E4586CD4}" type="presParOf" srcId="{C9388BC5-5A7F-4108-B1F1-C6DBB64A1A7A}" destId="{8E1905BE-DFE5-4243-A0CD-F7E69AFD7B6F}" srcOrd="0" destOrd="0" presId="urn:microsoft.com/office/officeart/2005/8/layout/process3"/>
    <dgm:cxn modelId="{16C2EAB8-42A6-468B-B6B8-E71AD5077569}" type="presParOf" srcId="{C9388BC5-5A7F-4108-B1F1-C6DBB64A1A7A}" destId="{A4B05949-7761-4F5C-9E88-E26EEDA88DCA}" srcOrd="1" destOrd="0" presId="urn:microsoft.com/office/officeart/2005/8/layout/process3"/>
    <dgm:cxn modelId="{591075F5-210D-4029-9A21-9BE99B8D281E}" type="presParOf" srcId="{C9388BC5-5A7F-4108-B1F1-C6DBB64A1A7A}" destId="{887BC682-2CE5-47F6-A708-8DD4AB334FBD}" srcOrd="2" destOrd="0" presId="urn:microsoft.com/office/officeart/2005/8/layout/process3"/>
    <dgm:cxn modelId="{89FBB869-320F-4CC7-AF35-BAA7D9168F13}" type="presParOf" srcId="{38CEBFD1-E425-45E9-BE54-A6C7432E7881}" destId="{2BE8FA67-AC1F-436B-9917-85832F29CF23}" srcOrd="3" destOrd="0" presId="urn:microsoft.com/office/officeart/2005/8/layout/process3"/>
    <dgm:cxn modelId="{F201B375-1A92-418D-8A37-234F7F382302}" type="presParOf" srcId="{2BE8FA67-AC1F-436B-9917-85832F29CF23}" destId="{CF49A188-5D60-4DEC-AF78-8A603067FFCB}" srcOrd="0" destOrd="0" presId="urn:microsoft.com/office/officeart/2005/8/layout/process3"/>
    <dgm:cxn modelId="{1E39488D-C844-41F2-B33A-F4C136BE0425}" type="presParOf" srcId="{38CEBFD1-E425-45E9-BE54-A6C7432E7881}" destId="{A3146C8F-1A03-4EF4-B9EE-DD37925EFDC8}" srcOrd="4" destOrd="0" presId="urn:microsoft.com/office/officeart/2005/8/layout/process3"/>
    <dgm:cxn modelId="{AD825AA9-FD84-46C0-8AC2-FD871A5A5614}" type="presParOf" srcId="{A3146C8F-1A03-4EF4-B9EE-DD37925EFDC8}" destId="{A165D1DD-D3FF-4CD6-8C5C-3024680DBF8C}" srcOrd="0" destOrd="0" presId="urn:microsoft.com/office/officeart/2005/8/layout/process3"/>
    <dgm:cxn modelId="{4333CDDA-90DB-413A-A047-64223465C364}" type="presParOf" srcId="{A3146C8F-1A03-4EF4-B9EE-DD37925EFDC8}" destId="{A8F2CF91-8C02-44A4-9B9C-48881BA7E33D}" srcOrd="1" destOrd="0" presId="urn:microsoft.com/office/officeart/2005/8/layout/process3"/>
    <dgm:cxn modelId="{CCB6F41D-ED6A-4A0B-B13E-767A080EC6B4}" type="presParOf" srcId="{A3146C8F-1A03-4EF4-B9EE-DD37925EFDC8}" destId="{E4FF7B54-6361-4F0A-A4F4-48A7765AFA1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C443-0C45-4022-9C88-677C99EFE642}">
      <dsp:nvSpPr>
        <dsp:cNvPr id="0" name=""/>
        <dsp:cNvSpPr/>
      </dsp:nvSpPr>
      <dsp:spPr>
        <a:xfrm>
          <a:off x="4118" y="587980"/>
          <a:ext cx="1872551" cy="1114070"/>
        </a:xfrm>
        <a:prstGeom prst="roundRect">
          <a:avLst>
            <a:gd name="adj" fmla="val 10000"/>
          </a:avLst>
        </a:prstGeom>
        <a:solidFill>
          <a:srgbClr val="4AA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Review form </a:t>
          </a:r>
        </a:p>
      </dsp:txBody>
      <dsp:txXfrm>
        <a:off x="4118" y="587980"/>
        <a:ext cx="1872551" cy="742713"/>
      </dsp:txXfrm>
    </dsp:sp>
    <dsp:sp modelId="{8830F741-E693-4EF7-92F2-8D79F0A29B24}">
      <dsp:nvSpPr>
        <dsp:cNvPr id="0" name=""/>
        <dsp:cNvSpPr/>
      </dsp:nvSpPr>
      <dsp:spPr>
        <a:xfrm>
          <a:off x="387652" y="1330694"/>
          <a:ext cx="1872551" cy="1094400"/>
        </a:xfrm>
        <a:prstGeom prst="roundRect">
          <a:avLst>
            <a:gd name="adj" fmla="val 10000"/>
          </a:avLst>
        </a:prstGeom>
        <a:solidFill>
          <a:schemeClr val="lt1">
            <a:alpha val="90000"/>
            <a:hueOff val="0"/>
            <a:satOff val="0"/>
            <a:lumOff val="0"/>
            <a:alphaOff val="0"/>
          </a:schemeClr>
        </a:solidFill>
        <a:ln w="12700" cap="flat" cmpd="sng" algn="ctr">
          <a:solidFill>
            <a:srgbClr val="4AA8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MEI website</a:t>
          </a:r>
        </a:p>
      </dsp:txBody>
      <dsp:txXfrm>
        <a:off x="419706" y="1362748"/>
        <a:ext cx="1808443" cy="1030292"/>
      </dsp:txXfrm>
    </dsp:sp>
    <dsp:sp modelId="{C6E9F339-8305-4654-8DB1-A3CEE2E305D6}">
      <dsp:nvSpPr>
        <dsp:cNvPr id="0" name=""/>
        <dsp:cNvSpPr/>
      </dsp:nvSpPr>
      <dsp:spPr>
        <a:xfrm>
          <a:off x="2160541" y="726231"/>
          <a:ext cx="601808" cy="466211"/>
        </a:xfrm>
        <a:prstGeom prst="rightArrow">
          <a:avLst>
            <a:gd name="adj1" fmla="val 60000"/>
            <a:gd name="adj2" fmla="val 50000"/>
          </a:avLst>
        </a:prstGeom>
        <a:solidFill>
          <a:srgbClr val="4AA8B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60541" y="819473"/>
        <a:ext cx="461945" cy="279727"/>
      </dsp:txXfrm>
    </dsp:sp>
    <dsp:sp modelId="{A4B05949-7761-4F5C-9E88-E26EEDA88DCA}">
      <dsp:nvSpPr>
        <dsp:cNvPr id="0" name=""/>
        <dsp:cNvSpPr/>
      </dsp:nvSpPr>
      <dsp:spPr>
        <a:xfrm>
          <a:off x="3012157" y="587980"/>
          <a:ext cx="1872551" cy="1114070"/>
        </a:xfrm>
        <a:prstGeom prst="roundRect">
          <a:avLst>
            <a:gd name="adj" fmla="val 10000"/>
          </a:avLst>
        </a:prstGeom>
        <a:solidFill>
          <a:srgbClr val="4AA8BB"/>
        </a:solidFill>
        <a:ln w="12700" cap="flat" cmpd="sng" algn="ctr">
          <a:solidFill>
            <a:srgbClr val="4AA8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IMPACT Tool Opens</a:t>
          </a:r>
        </a:p>
      </dsp:txBody>
      <dsp:txXfrm>
        <a:off x="3012157" y="587980"/>
        <a:ext cx="1872551" cy="742713"/>
      </dsp:txXfrm>
    </dsp:sp>
    <dsp:sp modelId="{887BC682-2CE5-47F6-A708-8DD4AB334FBD}">
      <dsp:nvSpPr>
        <dsp:cNvPr id="0" name=""/>
        <dsp:cNvSpPr/>
      </dsp:nvSpPr>
      <dsp:spPr>
        <a:xfrm>
          <a:off x="3395691" y="1330694"/>
          <a:ext cx="1872551" cy="1094400"/>
        </a:xfrm>
        <a:prstGeom prst="roundRect">
          <a:avLst>
            <a:gd name="adj" fmla="val 10000"/>
          </a:avLst>
        </a:prstGeom>
        <a:solidFill>
          <a:schemeClr val="lt1">
            <a:alpha val="90000"/>
            <a:hueOff val="0"/>
            <a:satOff val="0"/>
            <a:lumOff val="0"/>
            <a:alphaOff val="0"/>
          </a:schemeClr>
        </a:solidFill>
        <a:ln w="12700" cap="flat" cmpd="sng" algn="ctr">
          <a:solidFill>
            <a:srgbClr val="4AA8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March 1</a:t>
          </a:r>
          <a:r>
            <a:rPr lang="en-US" sz="1900" kern="1200" baseline="30000" dirty="0"/>
            <a:t>st</a:t>
          </a:r>
          <a:r>
            <a:rPr lang="en-US" sz="1900" kern="1200" dirty="0"/>
            <a:t>, 2025</a:t>
          </a:r>
        </a:p>
      </dsp:txBody>
      <dsp:txXfrm>
        <a:off x="3427745" y="1362748"/>
        <a:ext cx="1808443" cy="1030292"/>
      </dsp:txXfrm>
    </dsp:sp>
    <dsp:sp modelId="{2BE8FA67-AC1F-436B-9917-85832F29CF23}">
      <dsp:nvSpPr>
        <dsp:cNvPr id="0" name=""/>
        <dsp:cNvSpPr/>
      </dsp:nvSpPr>
      <dsp:spPr>
        <a:xfrm>
          <a:off x="5168580" y="726231"/>
          <a:ext cx="601808" cy="466211"/>
        </a:xfrm>
        <a:prstGeom prst="rightArrow">
          <a:avLst>
            <a:gd name="adj1" fmla="val 60000"/>
            <a:gd name="adj2" fmla="val 50000"/>
          </a:avLst>
        </a:prstGeom>
        <a:solidFill>
          <a:srgbClr val="4AA8B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68580" y="819473"/>
        <a:ext cx="461945" cy="279727"/>
      </dsp:txXfrm>
    </dsp:sp>
    <dsp:sp modelId="{A8F2CF91-8C02-44A4-9B9C-48881BA7E33D}">
      <dsp:nvSpPr>
        <dsp:cNvPr id="0" name=""/>
        <dsp:cNvSpPr/>
      </dsp:nvSpPr>
      <dsp:spPr>
        <a:xfrm>
          <a:off x="6020196" y="587980"/>
          <a:ext cx="1872551" cy="1114070"/>
        </a:xfrm>
        <a:prstGeom prst="roundRect">
          <a:avLst>
            <a:gd name="adj" fmla="val 10000"/>
          </a:avLst>
        </a:prstGeom>
        <a:solidFill>
          <a:srgbClr val="4AA8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kern="1200" dirty="0"/>
            <a:t>Performance Report due</a:t>
          </a:r>
        </a:p>
      </dsp:txBody>
      <dsp:txXfrm>
        <a:off x="6020196" y="587980"/>
        <a:ext cx="1872551" cy="742713"/>
      </dsp:txXfrm>
    </dsp:sp>
    <dsp:sp modelId="{E4FF7B54-6361-4F0A-A4F4-48A7765AFA1B}">
      <dsp:nvSpPr>
        <dsp:cNvPr id="0" name=""/>
        <dsp:cNvSpPr/>
      </dsp:nvSpPr>
      <dsp:spPr>
        <a:xfrm>
          <a:off x="6403730" y="1330694"/>
          <a:ext cx="1872551" cy="1094400"/>
        </a:xfrm>
        <a:prstGeom prst="roundRect">
          <a:avLst>
            <a:gd name="adj" fmla="val 10000"/>
          </a:avLst>
        </a:prstGeom>
        <a:solidFill>
          <a:schemeClr val="lt1">
            <a:alpha val="90000"/>
            <a:hueOff val="0"/>
            <a:satOff val="0"/>
            <a:lumOff val="0"/>
            <a:alphaOff val="0"/>
          </a:schemeClr>
        </a:solidFill>
        <a:ln w="12700" cap="flat" cmpd="sng" algn="ctr">
          <a:solidFill>
            <a:srgbClr val="4AA8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March 31</a:t>
          </a:r>
          <a:r>
            <a:rPr lang="en-US" sz="1900" kern="1200" baseline="30000" dirty="0"/>
            <a:t>st,</a:t>
          </a:r>
          <a:r>
            <a:rPr lang="en-US" sz="1900" kern="1200" dirty="0"/>
            <a:t> 2025</a:t>
          </a:r>
        </a:p>
      </dsp:txBody>
      <dsp:txXfrm>
        <a:off x="6435784" y="1362748"/>
        <a:ext cx="1808443" cy="10302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05710F-E233-E034-1585-9C0333A25F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DEA21D7-4BE2-7C31-3E20-860313A9C0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9ED91-F46E-4C2C-9B37-6BA65DD6A0C2}" type="datetimeFigureOut">
              <a:rPr lang="en-US" smtClean="0"/>
              <a:t>12/10/24</a:t>
            </a:fld>
            <a:endParaRPr lang="en-US"/>
          </a:p>
        </p:txBody>
      </p:sp>
      <p:sp>
        <p:nvSpPr>
          <p:cNvPr id="4" name="Footer Placeholder 3">
            <a:extLst>
              <a:ext uri="{FF2B5EF4-FFF2-40B4-BE49-F238E27FC236}">
                <a16:creationId xmlns:a16="http://schemas.microsoft.com/office/drawing/2014/main" id="{9866CB9E-6738-2F4E-56B4-4D83E1DB07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42C122-BCBF-F92C-D377-1FA0CE4E93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241D78-FC9F-4242-B1E7-07D76D7C54EB}" type="slidenum">
              <a:rPr lang="en-US" smtClean="0"/>
              <a:t>‹#›</a:t>
            </a:fld>
            <a:endParaRPr lang="en-US"/>
          </a:p>
        </p:txBody>
      </p:sp>
    </p:spTree>
    <p:extLst>
      <p:ext uri="{BB962C8B-B14F-4D97-AF65-F5344CB8AC3E}">
        <p14:creationId xmlns:p14="http://schemas.microsoft.com/office/powerpoint/2010/main" val="48055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E6AAD-84D4-4157-B3E1-1CDAABE9AA45}" type="datetimeFigureOut">
              <a:rPr lang="en-US" smtClean="0"/>
              <a:t>12/10/24</a:t>
            </a:fld>
            <a:endParaRPr lang="en-US"/>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B3096-DD39-4D24-A9EF-0B423819DB5B}" type="slidenum">
              <a:rPr lang="en-US" smtClean="0"/>
              <a:t>‹#›</a:t>
            </a:fld>
            <a:endParaRPr lang="en-US"/>
          </a:p>
        </p:txBody>
      </p:sp>
    </p:spTree>
    <p:extLst>
      <p:ext uri="{BB962C8B-B14F-4D97-AF65-F5344CB8AC3E}">
        <p14:creationId xmlns:p14="http://schemas.microsoft.com/office/powerpoint/2010/main" val="329100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B3096-DD39-4D24-A9EF-0B423819DB5B}" type="slidenum">
              <a:rPr lang="en-US" smtClean="0"/>
              <a:t>9</a:t>
            </a:fld>
            <a:endParaRPr lang="en-US"/>
          </a:p>
        </p:txBody>
      </p:sp>
    </p:spTree>
    <p:extLst>
      <p:ext uri="{BB962C8B-B14F-4D97-AF65-F5344CB8AC3E}">
        <p14:creationId xmlns:p14="http://schemas.microsoft.com/office/powerpoint/2010/main" val="3945067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As is perennially the case, lack of safe and affordable housing was the hugest need cited by grantees and subgrantees, along with the need for material assistance, childcare, legal help, and transportation.</a:t>
            </a:r>
          </a:p>
          <a:p>
            <a:endParaRPr lang="en-US" sz="1800" dirty="0">
              <a:effectLst/>
              <a:latin typeface="Segoe UI" panose="020B0502040204020203" pitchFamily="34" charset="0"/>
            </a:endParaRPr>
          </a:p>
          <a:p>
            <a:r>
              <a:rPr lang="en-US" sz="1800" dirty="0">
                <a:effectLst/>
                <a:latin typeface="Segoe UI" panose="020B0502040204020203" pitchFamily="34" charset="0"/>
              </a:rPr>
              <a:t>Flag: This is not a comprehensive list</a:t>
            </a:r>
            <a:endParaRPr lang="en-US" dirty="0"/>
          </a:p>
        </p:txBody>
      </p:sp>
      <p:sp>
        <p:nvSpPr>
          <p:cNvPr id="4" name="Slide Number Placeholder 3"/>
          <p:cNvSpPr>
            <a:spLocks noGrp="1"/>
          </p:cNvSpPr>
          <p:nvPr>
            <p:ph type="sldNum" sz="quarter" idx="5"/>
          </p:nvPr>
        </p:nvSpPr>
        <p:spPr/>
        <p:txBody>
          <a:bodyPr/>
          <a:lstStyle/>
          <a:p>
            <a:fld id="{9E6B3096-DD39-4D24-A9EF-0B423819DB5B}" type="slidenum">
              <a:rPr lang="en-US" smtClean="0"/>
              <a:t>25</a:t>
            </a:fld>
            <a:endParaRPr lang="en-US"/>
          </a:p>
        </p:txBody>
      </p:sp>
    </p:spTree>
    <p:extLst>
      <p:ext uri="{BB962C8B-B14F-4D97-AF65-F5344CB8AC3E}">
        <p14:creationId xmlns:p14="http://schemas.microsoft.com/office/powerpoint/2010/main" val="92120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B3096-DD39-4D24-A9EF-0B423819DB5B}" type="slidenum">
              <a:rPr lang="en-US" smtClean="0"/>
              <a:t>10</a:t>
            </a:fld>
            <a:endParaRPr lang="en-US"/>
          </a:p>
        </p:txBody>
      </p:sp>
    </p:spTree>
    <p:extLst>
      <p:ext uri="{BB962C8B-B14F-4D97-AF65-F5344CB8AC3E}">
        <p14:creationId xmlns:p14="http://schemas.microsoft.com/office/powerpoint/2010/main" val="293913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context: </a:t>
            </a:r>
          </a:p>
          <a:p>
            <a:r>
              <a:rPr lang="en-US" dirty="0"/>
              <a:t>Share background, rationale, guiding principles for the tool development.</a:t>
            </a:r>
          </a:p>
          <a:p>
            <a:r>
              <a:rPr lang="en-US" dirty="0"/>
              <a:t>Why is OVW prioritizing a new data collection system for formula subgrantees and administrators now?</a:t>
            </a:r>
          </a:p>
          <a:p>
            <a:r>
              <a:rPr lang="en-US" dirty="0"/>
              <a:t>What does Minimum Viable Product mean (and why is it important to define this for admins?) </a:t>
            </a:r>
          </a:p>
          <a:p>
            <a:r>
              <a:rPr lang="en-US" dirty="0"/>
              <a:t>Guiding Principles for the Minimum Viable Product launch: “guide posts” or values OVW and MEI have prioritized throughout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Web-based, in line with current technology services/industry standards, compliant with VAWA and federal confidentiality provisions, accessible, nimble (allows for easy changes; allows for long-term maintenance and security; allows for future expansion), reduces burden on grantees.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Over the next few years, access and utility for the tool will expand further: for Formula Administrators, and then for discretionary grantees as well.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9E6B3096-DD39-4D24-A9EF-0B423819DB5B}" type="slidenum">
              <a:rPr lang="en-US" smtClean="0"/>
              <a:t>13</a:t>
            </a:fld>
            <a:endParaRPr lang="en-US"/>
          </a:p>
        </p:txBody>
      </p:sp>
    </p:spTree>
    <p:extLst>
      <p:ext uri="{BB962C8B-B14F-4D97-AF65-F5344CB8AC3E}">
        <p14:creationId xmlns:p14="http://schemas.microsoft.com/office/powerpoint/2010/main" val="359618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Let’s begin with an overview of the overall reporting cycle.</a:t>
            </a:r>
          </a:p>
          <a:p>
            <a:endParaRPr lang="en-US" sz="1300" dirty="0"/>
          </a:p>
          <a:p>
            <a:r>
              <a:rPr lang="en-US" sz="1300" dirty="0"/>
              <a:t>Once you receive an OVW grant, it is your responsibility as a federal grantee to submit data on your funded program.</a:t>
            </a:r>
            <a:endParaRPr lang="en-US" sz="1300" b="1" dirty="0"/>
          </a:p>
          <a:p>
            <a:pPr marL="174625" indent="-174625"/>
            <a:r>
              <a:rPr lang="en-US" sz="1300" dirty="0"/>
              <a:t>Every six months, grantees fill out a semi-annual performance report in the web-based IMPACT Tool, and then submit a PDF version of this completed report in the JustGrants System. This is the first reporting cycle that the IMPACT Tool is being used for Discretionary performance reporting. We'll talk more about this shortly!</a:t>
            </a:r>
            <a:endParaRPr lang="en-US" sz="1300" dirty="0">
              <a:cs typeface="Calibri"/>
            </a:endParaRPr>
          </a:p>
          <a:p>
            <a:pPr marL="174625" indent="-174625"/>
            <a:r>
              <a:rPr lang="en-US" sz="1300" dirty="0"/>
              <a:t>Once the data is submitted in JustGrants, it is next reviewed by your OVW Program Specialist. They look at every report that is submitted by all VAWA grantees before they send the information on to us at VAWA MEI. They might contact you during their review, if they have a question about your report or to ask you to make a change to your report.</a:t>
            </a:r>
            <a:endParaRPr lang="en-US" sz="1300" dirty="0">
              <a:cs typeface="Calibri"/>
            </a:endParaRPr>
          </a:p>
          <a:p>
            <a:pPr marL="174625" indent="-174625" defTabSz="933454">
              <a:defRPr/>
            </a:pPr>
            <a:r>
              <a:rPr lang="en-US" sz="1300" dirty="0"/>
              <a:t>Once they have approved all the reports, they send the info on to us on</a:t>
            </a:r>
            <a:r>
              <a:rPr lang="en-US" sz="1300" baseline="0" dirty="0"/>
              <a:t> the VAWA MEI team for what we call “cleaning the data.” My team reviews </a:t>
            </a:r>
            <a:r>
              <a:rPr lang="en-US" sz="1300" dirty="0"/>
              <a:t>the data and looks for anything</a:t>
            </a:r>
            <a:r>
              <a:rPr lang="en-US" sz="1300" baseline="0" dirty="0"/>
              <a:t> that may appear inconsistent or that may have been entered by mistake</a:t>
            </a:r>
            <a:r>
              <a:rPr lang="en-US" sz="1300" dirty="0"/>
              <a:t>. While we go over the data, we may contact you with questions about what you have reported,</a:t>
            </a:r>
            <a:r>
              <a:rPr lang="en-US" sz="1300" baseline="0" dirty="0"/>
              <a:t> in the interest of ensuring that your good work is reported as accurately and thoroughly as possible</a:t>
            </a:r>
            <a:r>
              <a:rPr lang="en-US" sz="1300" dirty="0"/>
              <a:t>. If any changes need to be made at this point, we will make them on our end. </a:t>
            </a:r>
            <a:endParaRPr lang="en-US" sz="1300" dirty="0">
              <a:cs typeface="Calibri"/>
            </a:endParaRPr>
          </a:p>
          <a:p>
            <a:pPr marL="174625" indent="-174625" defTabSz="933454">
              <a:defRPr/>
            </a:pPr>
            <a:r>
              <a:rPr lang="en-US" sz="1300" dirty="0"/>
              <a:t> Once we have “cleaned” the data, we create reports for OVW summarizing the data reported for each</a:t>
            </a:r>
            <a:r>
              <a:rPr lang="en-US" sz="1300" baseline="0" dirty="0"/>
              <a:t> discretionary grant, share them with OVW, and post them</a:t>
            </a:r>
            <a:r>
              <a:rPr lang="en-US" sz="1300" dirty="0"/>
              <a:t> on our website. </a:t>
            </a:r>
            <a:endParaRPr lang="en-US" sz="1400" dirty="0">
              <a:cs typeface="Calibri" panose="020F0502020204030204"/>
            </a:endParaRPr>
          </a:p>
          <a:p>
            <a:pPr>
              <a:defRPr/>
            </a:pPr>
            <a:endParaRPr lang="en-US" sz="1300" dirty="0"/>
          </a:p>
        </p:txBody>
      </p:sp>
      <p:sp>
        <p:nvSpPr>
          <p:cNvPr id="4" name="Slide Number Placeholder 3"/>
          <p:cNvSpPr>
            <a:spLocks noGrp="1"/>
          </p:cNvSpPr>
          <p:nvPr>
            <p:ph type="sldNum" sz="quarter" idx="10"/>
          </p:nvPr>
        </p:nvSpPr>
        <p:spPr/>
        <p:txBody>
          <a:bodyPr/>
          <a:lstStyle/>
          <a:p>
            <a:fld id="{64745725-208E-45AD-A21C-1420DB8B309C}" type="slidenum">
              <a:rPr lang="en-US" smtClean="0"/>
              <a:t>14</a:t>
            </a:fld>
            <a:endParaRPr lang="en-US" dirty="0"/>
          </a:p>
        </p:txBody>
      </p:sp>
      <p:sp>
        <p:nvSpPr>
          <p:cNvPr id="5" name="Date Placeholder 4"/>
          <p:cNvSpPr>
            <a:spLocks noGrp="1"/>
          </p:cNvSpPr>
          <p:nvPr>
            <p:ph type="dt" idx="11"/>
          </p:nvPr>
        </p:nvSpPr>
        <p:spPr/>
        <p:txBody>
          <a:bodyPr/>
          <a:lstStyle/>
          <a:p>
            <a:fld id="{C10B6F1A-8CB5-436D-8D7C-7F20DB197EAD}" type="datetime1">
              <a:rPr lang="en-US" smtClean="0"/>
              <a:t>12/10/24</a:t>
            </a:fld>
            <a:endParaRPr lang="en-US" dirty="0"/>
          </a:p>
        </p:txBody>
      </p:sp>
      <p:sp>
        <p:nvSpPr>
          <p:cNvPr id="6" name="Header Placeholder 5"/>
          <p:cNvSpPr>
            <a:spLocks noGrp="1"/>
          </p:cNvSpPr>
          <p:nvPr>
            <p:ph type="hdr" sz="quarter" idx="12"/>
          </p:nvPr>
        </p:nvSpPr>
        <p:spPr/>
        <p:txBody>
          <a:bodyPr/>
          <a:lstStyle/>
          <a:p>
            <a:r>
              <a:rPr lang="en-US"/>
              <a:t>Intro to Progress Reporting Training Handout</a:t>
            </a:r>
            <a:endParaRPr lang="en-US" dirty="0"/>
          </a:p>
        </p:txBody>
      </p:sp>
    </p:spTree>
    <p:extLst>
      <p:ext uri="{BB962C8B-B14F-4D97-AF65-F5344CB8AC3E}">
        <p14:creationId xmlns:p14="http://schemas.microsoft.com/office/powerpoint/2010/main" val="409657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Now that we have talked about the overall reporting cycle, what will performance reporting look like for you as grantees specifically?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General logistics:</a:t>
            </a:r>
            <a:endParaRPr lang="en-US" dirty="0">
              <a:cs typeface="Calibri"/>
            </a:endParaRPr>
          </a:p>
          <a:p>
            <a:pPr marL="171450" indent="-171450">
              <a:buFont typeface="Arial" panose="020B0604020202020204" pitchFamily="34" charset="0"/>
              <a:buChar char="•"/>
              <a:defRPr/>
            </a:pPr>
            <a:r>
              <a:rPr lang="en-US" dirty="0"/>
              <a:t>Grantees use the VAWA IMPACT tool to fill out their performance reports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is a web-based reporting tool and it is a new for all OVW grantees - JD24 is the first reporting period in which we will be using the IMPACT tool for data reporting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We are really excited to roll out this new tool! One of the main goals of this tool is for it to be user friendly and to make performance reporting as smooth and easy as possible for you! But as with any new system, there might be some hiccups or questions along the way. Please remember that MEI is always here to help if you run into any issues or are ever unsure about how to navigate the IMPACT tool. We’ll do everything we can to make this a smooth experience for you!</a:t>
            </a:r>
          </a:p>
          <a:p>
            <a:pPr marL="171450" indent="-171450">
              <a:buFont typeface="Arial" panose="020B0604020202020204" pitchFamily="34" charset="0"/>
              <a:buChar char="•"/>
            </a:pPr>
            <a:r>
              <a:rPr lang="en-US" dirty="0"/>
              <a:t>And because the IMPACT tool is being newly rolled out for this upcoming reporting period:</a:t>
            </a:r>
            <a:endParaRPr lang="en-US" dirty="0">
              <a:cs typeface="Calibri"/>
            </a:endParaRPr>
          </a:p>
          <a:p>
            <a:pPr marL="628650" lvl="1" indent="-171450">
              <a:buFont typeface="Arial" panose="020B0604020202020204" pitchFamily="34" charset="0"/>
              <a:buChar char="•"/>
            </a:pPr>
            <a:r>
              <a:rPr lang="en-US" dirty="0"/>
              <a:t>Access to the IMPACT tool will be opened to grantees starting on March 3, 2025 – this is a bit later than it would usually be but there is some additional time needed to finalize everything before the launch of the tool</a:t>
            </a:r>
            <a:endParaRPr lang="en-US" dirty="0">
              <a:cs typeface="Calibri"/>
            </a:endParaRPr>
          </a:p>
          <a:p>
            <a:pPr marL="628650" lvl="1" indent="-171450">
              <a:buFont typeface="Arial" panose="020B0604020202020204" pitchFamily="34" charset="0"/>
              <a:buChar char="•"/>
            </a:pPr>
            <a:r>
              <a:rPr lang="en-US" dirty="0"/>
              <a:t>This means that OVW has pushed back the performance reporting deadline by two months for this reporting period. This is to ensure that you as grantees will still have enough time to familiarize themselves with the tool, reporting requirements, and to generate their reports after you get access to the tool. So instead of being due on January 30, 2025, performance reports will be due on March 31, 2025. – Remember, this will only be the case for this reporting period, after that we will go back to the usual reporting deadlines!</a:t>
            </a:r>
            <a:endParaRPr lang="en-US" dirty="0">
              <a:cs typeface="Calibri"/>
            </a:endParaRPr>
          </a:p>
        </p:txBody>
      </p:sp>
      <p:sp>
        <p:nvSpPr>
          <p:cNvPr id="4" name="Header Placeholder 3"/>
          <p:cNvSpPr>
            <a:spLocks noGrp="1"/>
          </p:cNvSpPr>
          <p:nvPr>
            <p:ph type="hdr" sz="quarter"/>
          </p:nvPr>
        </p:nvSpPr>
        <p:spPr/>
        <p:txBody>
          <a:bodyPr/>
          <a:lstStyle/>
          <a:p>
            <a:r>
              <a:rPr lang="en-US"/>
              <a:t>Intro to Progress Reporting Training Handout</a:t>
            </a:r>
            <a:endParaRPr lang="en-US" dirty="0"/>
          </a:p>
        </p:txBody>
      </p:sp>
      <p:sp>
        <p:nvSpPr>
          <p:cNvPr id="5" name="Slide Number Placeholder 4"/>
          <p:cNvSpPr>
            <a:spLocks noGrp="1"/>
          </p:cNvSpPr>
          <p:nvPr>
            <p:ph type="sldNum" sz="quarter" idx="5"/>
          </p:nvPr>
        </p:nvSpPr>
        <p:spPr/>
        <p:txBody>
          <a:bodyPr/>
          <a:lstStyle/>
          <a:p>
            <a:fld id="{64745725-208E-45AD-A21C-1420DB8B309C}" type="slidenum">
              <a:rPr lang="en-US" smtClean="0"/>
              <a:t>15</a:t>
            </a:fld>
            <a:endParaRPr lang="en-US" dirty="0"/>
          </a:p>
        </p:txBody>
      </p:sp>
    </p:spTree>
    <p:extLst>
      <p:ext uri="{BB962C8B-B14F-4D97-AF65-F5344CB8AC3E}">
        <p14:creationId xmlns:p14="http://schemas.microsoft.com/office/powerpoint/2010/main" val="419483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second step, you fill out your performance report in the IMPACT Tool.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indent="-457200">
              <a:spcAft>
                <a:spcPts val="600"/>
              </a:spcAft>
              <a:buFont typeface="Arial" panose="020B0604020202020204" pitchFamily="34" charset="0"/>
              <a:buChar char="•"/>
            </a:pPr>
            <a:r>
              <a:rPr lang="en-US" sz="2800" b="0" dirty="0"/>
              <a:t>The reporting form consists of multiple sections to cover various areas of grant funded activities</a:t>
            </a:r>
            <a:endParaRPr lang="en-US" sz="2800" b="0">
              <a:cs typeface="Calibri"/>
            </a:endParaRPr>
          </a:p>
          <a:p>
            <a:pPr lvl="1">
              <a:spcAft>
                <a:spcPts val="600"/>
              </a:spcAft>
            </a:pPr>
            <a:r>
              <a:rPr lang="en-US" sz="2600" b="0" u="sng" dirty="0"/>
              <a:t>Example: </a:t>
            </a:r>
            <a:r>
              <a:rPr lang="en-US" sz="2600" dirty="0"/>
              <a:t>General grant information, Staff, </a:t>
            </a:r>
            <a:r>
              <a:rPr lang="en-US" sz="2600" dirty="0">
                <a:solidFill>
                  <a:srgbClr val="FF0000"/>
                </a:solidFill>
              </a:rPr>
              <a:t>Training, Victim Services</a:t>
            </a:r>
            <a:r>
              <a:rPr lang="en-US" sz="2600" dirty="0"/>
              <a:t>, etc.</a:t>
            </a:r>
            <a:endParaRPr lang="en-US" sz="2600">
              <a:cs typeface="Calibri"/>
            </a:endParaRPr>
          </a:p>
          <a:p>
            <a:pPr marL="457200" indent="-457200">
              <a:spcAft>
                <a:spcPts val="600"/>
              </a:spcAft>
              <a:buFont typeface="Arial" panose="020B0604020202020204" pitchFamily="34" charset="0"/>
              <a:buChar char="•"/>
            </a:pPr>
            <a:r>
              <a:rPr lang="en-US" sz="2800" b="0" dirty="0"/>
              <a:t>Some sections are mandatory for all grantees and you will need to fill them out, for example the general grant information section</a:t>
            </a:r>
            <a:endParaRPr lang="en-US" sz="2800" b="0">
              <a:cs typeface="Calibri"/>
            </a:endParaRPr>
          </a:p>
          <a:p>
            <a:pPr marL="457200" indent="-457200">
              <a:spcAft>
                <a:spcPts val="600"/>
              </a:spcAft>
              <a:buFont typeface="Arial" panose="020B0604020202020204" pitchFamily="34" charset="0"/>
              <a:buChar char="•"/>
            </a:pPr>
            <a:r>
              <a:rPr lang="en-US" sz="2800" b="0" dirty="0"/>
              <a:t>Other sections are not mandatory and you need to determine if they apply to you. For non-mandatory sections, you will fill out the sections that correspond to the type of activities you used your grant funds for and you will skip all other sections that don’t apply to you</a:t>
            </a:r>
            <a:endParaRPr lang="en-US" sz="2800" b="0">
              <a:cs typeface="Calibri"/>
            </a:endParaRPr>
          </a:p>
          <a:p>
            <a:pPr lvl="1">
              <a:spcAft>
                <a:spcPts val="600"/>
              </a:spcAft>
            </a:pPr>
            <a:r>
              <a:rPr lang="en-US" sz="2600" b="0" u="sng" dirty="0"/>
              <a:t>Example: </a:t>
            </a:r>
            <a:r>
              <a:rPr lang="en-US" sz="2600" dirty="0"/>
              <a:t>If you used grant funds to provide trainings, you need to fill out the training </a:t>
            </a:r>
            <a:r>
              <a:rPr lang="en-US" sz="2600"/>
              <a:t>section</a:t>
            </a:r>
            <a:r>
              <a:rPr lang="en-US" sz="2600" dirty="0"/>
              <a:t>. If you did not use grant funds to provide trainings, you will skip the training section.</a:t>
            </a:r>
            <a:endParaRPr lang="en-US" sz="2600">
              <a:cs typeface="Calibri"/>
            </a:endParaRPr>
          </a:p>
          <a:p>
            <a:pPr lvl="0">
              <a:spcAft>
                <a:spcPts val="600"/>
              </a:spcAft>
            </a:pPr>
            <a:endParaRPr lang="en-US" sz="2600" dirty="0"/>
          </a:p>
          <a:p>
            <a:pPr lvl="0">
              <a:spcAft>
                <a:spcPts val="600"/>
              </a:spcAft>
            </a:pPr>
            <a:r>
              <a:rPr lang="en-US" sz="2600" dirty="0"/>
              <a:t>Some notes about navigating the reporting form in the IMPACT tool:</a:t>
            </a:r>
            <a:endParaRPr lang="en-US" sz="2600">
              <a:cs typeface="Calibri"/>
            </a:endParaRPr>
          </a:p>
          <a:p>
            <a:pPr marL="457200" lvl="0" indent="-457200">
              <a:spcAft>
                <a:spcPts val="600"/>
              </a:spcAft>
              <a:buFont typeface="Arial" panose="020B0604020202020204" pitchFamily="34" charset="0"/>
              <a:buChar char="•"/>
            </a:pPr>
            <a:r>
              <a:rPr lang="en-US" sz="2600" dirty="0"/>
              <a:t>The form allows you to save your progress entering data and come back later to continue where you left off</a:t>
            </a:r>
            <a:endParaRPr lang="en-US" sz="2600">
              <a:cs typeface="Calibri"/>
            </a:endParaRPr>
          </a:p>
          <a:p>
            <a:pPr marL="457200" lvl="0" indent="-457200">
              <a:spcAft>
                <a:spcPts val="600"/>
              </a:spcAft>
              <a:buFont typeface="Arial" panose="020B0604020202020204" pitchFamily="34" charset="0"/>
              <a:buChar char="•"/>
            </a:pPr>
            <a:r>
              <a:rPr lang="en-US" sz="2600" dirty="0"/>
              <a:t>It allows you to jump back and forth between sections </a:t>
            </a:r>
            <a:endParaRPr lang="en-US" sz="2600">
              <a:cs typeface="Calibri"/>
            </a:endParaRPr>
          </a:p>
          <a:p>
            <a:pPr marL="457200" lvl="0" indent="-457200">
              <a:spcAft>
                <a:spcPts val="600"/>
              </a:spcAft>
              <a:buFont typeface="Arial" panose="020B0604020202020204" pitchFamily="34" charset="0"/>
              <a:buChar char="•"/>
            </a:pPr>
            <a:r>
              <a:rPr lang="en-US" sz="2600" dirty="0"/>
              <a:t>And the form has built-in data validations; This means that as you enter your data, if you accidentally skip a required form field or if there’s any issues with the data you entered, a little message will pop up and the form will ask you to fix those issues right away</a:t>
            </a:r>
            <a:endParaRPr lang="en-US" sz="2600">
              <a:cs typeface="Calibri"/>
            </a:endParaRPr>
          </a:p>
          <a:p>
            <a:pPr marL="457200" lvl="0" indent="-457200">
              <a:spcAft>
                <a:spcPts val="600"/>
              </a:spcAft>
              <a:buFont typeface="Arial" panose="020B0604020202020204" pitchFamily="34" charset="0"/>
              <a:buChar char="•"/>
            </a:pPr>
            <a:endParaRPr lang="en-US" sz="2600" dirty="0"/>
          </a:p>
          <a:p>
            <a:pPr marL="0" lvl="0" indent="0">
              <a:spcAft>
                <a:spcPts val="600"/>
              </a:spcAft>
              <a:buFont typeface="Arial" panose="020B0604020202020204" pitchFamily="34" charset="0"/>
              <a:buNone/>
            </a:pPr>
            <a:r>
              <a:rPr lang="en-US" sz="2600" dirty="0"/>
              <a:t>And finally, VERY IMPORTANT: </a:t>
            </a:r>
            <a:r>
              <a:rPr lang="en-US" sz="2800" dirty="0"/>
              <a:t>When you have completed your report in the IMPACT tool, you are not done yet! </a:t>
            </a:r>
            <a:r>
              <a:rPr lang="en-US" sz="2600" dirty="0"/>
              <a:t>When your report is final, the IMPACT tool will generate a pdf version of your performance report and you need to download that pdf file.</a:t>
            </a:r>
            <a:endParaRPr lang="en-US" sz="2600">
              <a:cs typeface="Calibri"/>
            </a:endParaRPr>
          </a:p>
          <a:p>
            <a:pPr marL="457200" lvl="0" indent="-457200">
              <a:spcAft>
                <a:spcPts val="600"/>
              </a:spcAft>
              <a:buFont typeface="Arial" panose="020B0604020202020204" pitchFamily="34" charset="0"/>
              <a:buChar char="•"/>
            </a:pPr>
            <a:endParaRPr lang="en-US" sz="2600" dirty="0"/>
          </a:p>
        </p:txBody>
      </p:sp>
      <p:sp>
        <p:nvSpPr>
          <p:cNvPr id="4" name="Header Placeholder 3"/>
          <p:cNvSpPr>
            <a:spLocks noGrp="1"/>
          </p:cNvSpPr>
          <p:nvPr>
            <p:ph type="hdr" sz="quarter"/>
          </p:nvPr>
        </p:nvSpPr>
        <p:spPr/>
        <p:txBody>
          <a:bodyPr/>
          <a:lstStyle/>
          <a:p>
            <a:r>
              <a:rPr lang="en-US"/>
              <a:t>Intro to Progress Reporting Training Handout</a:t>
            </a:r>
            <a:endParaRPr lang="en-US" dirty="0"/>
          </a:p>
        </p:txBody>
      </p:sp>
      <p:sp>
        <p:nvSpPr>
          <p:cNvPr id="5" name="Slide Number Placeholder 4"/>
          <p:cNvSpPr>
            <a:spLocks noGrp="1"/>
          </p:cNvSpPr>
          <p:nvPr>
            <p:ph type="sldNum" sz="quarter" idx="5"/>
          </p:nvPr>
        </p:nvSpPr>
        <p:spPr/>
        <p:txBody>
          <a:bodyPr/>
          <a:lstStyle/>
          <a:p>
            <a:fld id="{64745725-208E-45AD-A21C-1420DB8B309C}" type="slidenum">
              <a:rPr lang="en-US" smtClean="0"/>
              <a:t>16</a:t>
            </a:fld>
            <a:endParaRPr lang="en-US" dirty="0"/>
          </a:p>
        </p:txBody>
      </p:sp>
    </p:spTree>
    <p:extLst>
      <p:ext uri="{BB962C8B-B14F-4D97-AF65-F5344CB8AC3E}">
        <p14:creationId xmlns:p14="http://schemas.microsoft.com/office/powerpoint/2010/main" val="83463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2600" dirty="0"/>
              <a:t>This slide shows a screenshot of a reporting form in the IMPACT tool. This is the reporting form from a different grant program, so the content of your form will not be exactly the same and your form will look a bit differently, but we wanted to show this as an example, so you know what to expect.</a:t>
            </a:r>
          </a:p>
          <a:p>
            <a:pPr marL="0" lvl="0" indent="0">
              <a:spcAft>
                <a:spcPts val="600"/>
              </a:spcAft>
              <a:buFont typeface="Arial" panose="020B0604020202020204" pitchFamily="34" charset="0"/>
              <a:buNone/>
            </a:pPr>
            <a:endParaRPr lang="en-US" sz="2600" dirty="0"/>
          </a:p>
          <a:p>
            <a:pPr marL="0" lvl="0" indent="0">
              <a:spcAft>
                <a:spcPts val="600"/>
              </a:spcAft>
              <a:buFont typeface="Arial" panose="020B0604020202020204" pitchFamily="34" charset="0"/>
              <a:buNone/>
            </a:pPr>
            <a:r>
              <a:rPr lang="en-US" sz="2600" dirty="0"/>
              <a:t>Point out aspects of the reporting form:</a:t>
            </a:r>
          </a:p>
          <a:p>
            <a:pPr marL="457200" lvl="0" indent="-457200">
              <a:spcAft>
                <a:spcPts val="600"/>
              </a:spcAft>
              <a:buFont typeface="Arial" panose="020B0604020202020204" pitchFamily="34" charset="0"/>
              <a:buChar char="•"/>
            </a:pPr>
            <a:r>
              <a:rPr lang="en-US" sz="2600" dirty="0"/>
              <a:t>This screenshot shows part of the General Information section that every grantee would fill out in the beginning of the reporting form.</a:t>
            </a:r>
          </a:p>
          <a:p>
            <a:pPr marL="457200" lvl="0" indent="-457200">
              <a:spcAft>
                <a:spcPts val="600"/>
              </a:spcAft>
              <a:buFont typeface="Arial" panose="020B0604020202020204" pitchFamily="34" charset="0"/>
              <a:buChar char="•"/>
            </a:pPr>
            <a:r>
              <a:rPr lang="en-US" sz="2600" dirty="0"/>
              <a:t>On the </a:t>
            </a:r>
            <a:r>
              <a:rPr lang="en-US" sz="2600" b="1" dirty="0"/>
              <a:t>left</a:t>
            </a:r>
            <a:r>
              <a:rPr lang="en-US" sz="2600" dirty="0"/>
              <a:t> you see the </a:t>
            </a:r>
            <a:r>
              <a:rPr lang="en-US" sz="2600" b="1" dirty="0"/>
              <a:t>navigation pane </a:t>
            </a:r>
            <a:r>
              <a:rPr lang="en-US" sz="2600" dirty="0"/>
              <a:t>with the various sections of the form. You can also use this to jump from section to section.</a:t>
            </a:r>
          </a:p>
          <a:p>
            <a:pPr marL="457200" lvl="0" indent="-457200">
              <a:spcAft>
                <a:spcPts val="600"/>
              </a:spcAft>
              <a:buFont typeface="Arial" panose="020B0604020202020204" pitchFamily="34" charset="0"/>
              <a:buChar char="•"/>
            </a:pPr>
            <a:r>
              <a:rPr lang="en-US" sz="2600" dirty="0"/>
              <a:t>On the</a:t>
            </a:r>
            <a:r>
              <a:rPr lang="en-US" sz="2600" b="1" dirty="0"/>
              <a:t> bottom</a:t>
            </a:r>
            <a:r>
              <a:rPr lang="en-US" sz="2600" dirty="0"/>
              <a:t>, you see the </a:t>
            </a:r>
            <a:r>
              <a:rPr lang="en-US" sz="2600" b="1" dirty="0"/>
              <a:t>two buttons to navigate through the form:</a:t>
            </a:r>
            <a:r>
              <a:rPr lang="en-US" sz="2600" dirty="0"/>
              <a:t> you can to the previous page or the next page.</a:t>
            </a:r>
          </a:p>
          <a:p>
            <a:pPr marL="457200" lvl="0" indent="-457200">
              <a:spcAft>
                <a:spcPts val="600"/>
              </a:spcAft>
              <a:buFont typeface="Arial" panose="020B0604020202020204" pitchFamily="34" charset="0"/>
              <a:buChar char="•"/>
            </a:pPr>
            <a:r>
              <a:rPr lang="en-US" sz="2600" dirty="0"/>
              <a:t>There is also the </a:t>
            </a:r>
            <a:r>
              <a:rPr lang="en-US" sz="2600" b="1" dirty="0"/>
              <a:t>button to save your progress </a:t>
            </a:r>
            <a:r>
              <a:rPr lang="en-US" sz="2600" dirty="0"/>
              <a:t>entering data, which then lets you leave the site and come back to it later to continue where you left off.</a:t>
            </a:r>
          </a:p>
          <a:p>
            <a:pPr marL="457200" lvl="0" indent="-457200">
              <a:spcAft>
                <a:spcPts val="600"/>
              </a:spcAft>
              <a:buFont typeface="Arial" panose="020B0604020202020204" pitchFamily="34" charset="0"/>
              <a:buChar char="•"/>
            </a:pPr>
            <a:r>
              <a:rPr lang="en-US" sz="2600" dirty="0"/>
              <a:t>The screenshot also shows an example of a </a:t>
            </a:r>
            <a:r>
              <a:rPr lang="en-US" sz="2600" b="1" dirty="0"/>
              <a:t>data validation message</a:t>
            </a:r>
            <a:r>
              <a:rPr lang="en-US" sz="2600" dirty="0"/>
              <a:t>. </a:t>
            </a:r>
            <a:br>
              <a:rPr lang="en-US" sz="2600" dirty="0">
                <a:cs typeface="+mn-lt"/>
              </a:rPr>
            </a:br>
            <a:r>
              <a:rPr lang="en-US" sz="2600" dirty="0"/>
              <a:t>All questions shown here are required questions that you have to answer, as indicated by the asterisk. And because I did not respond in question 10 and then clicked on “Save and Go To Next Page”, the form did not let me move to the next page but instead automatically reminded me with this </a:t>
            </a:r>
            <a:r>
              <a:rPr lang="en-US" sz="2600" b="1" dirty="0"/>
              <a:t>pop up message in red </a:t>
            </a:r>
            <a:r>
              <a:rPr lang="en-US" sz="2600" dirty="0"/>
              <a:t>that question 10 is required. Once I fix the error, in this case respond to question 10, the message will disappear and I can move on to the next section. </a:t>
            </a:r>
            <a:br>
              <a:rPr lang="en-US" sz="2600" dirty="0">
                <a:cs typeface="+mn-lt"/>
              </a:rPr>
            </a:br>
            <a:r>
              <a:rPr lang="en-US" sz="2600" dirty="0"/>
              <a:t>You can also see the validation warning in the navigation pane on the left where there’s a </a:t>
            </a:r>
            <a:r>
              <a:rPr lang="en-US" sz="2600" b="1" dirty="0"/>
              <a:t>yellow exclamation point symbol </a:t>
            </a:r>
            <a:r>
              <a:rPr lang="en-US" sz="2600" dirty="0"/>
              <a:t>next to the section and the specific page where there is an issue with the data. Once all questions have been answered appropriately, each page and the overall section will get the green check mark, which tells you that the data in this section is good to go!</a:t>
            </a:r>
          </a:p>
        </p:txBody>
      </p:sp>
      <p:sp>
        <p:nvSpPr>
          <p:cNvPr id="4" name="Header Placeholder 3"/>
          <p:cNvSpPr>
            <a:spLocks noGrp="1"/>
          </p:cNvSpPr>
          <p:nvPr>
            <p:ph type="hdr" sz="quarter"/>
          </p:nvPr>
        </p:nvSpPr>
        <p:spPr/>
        <p:txBody>
          <a:bodyPr/>
          <a:lstStyle/>
          <a:p>
            <a:r>
              <a:rPr lang="en-US"/>
              <a:t>Intro to Progress Reporting Training Handout</a:t>
            </a:r>
            <a:endParaRPr lang="en-US" dirty="0"/>
          </a:p>
        </p:txBody>
      </p:sp>
      <p:sp>
        <p:nvSpPr>
          <p:cNvPr id="5" name="Slide Number Placeholder 4"/>
          <p:cNvSpPr>
            <a:spLocks noGrp="1"/>
          </p:cNvSpPr>
          <p:nvPr>
            <p:ph type="sldNum" sz="quarter" idx="5"/>
          </p:nvPr>
        </p:nvSpPr>
        <p:spPr/>
        <p:txBody>
          <a:bodyPr/>
          <a:lstStyle/>
          <a:p>
            <a:fld id="{64745725-208E-45AD-A21C-1420DB8B309C}" type="slidenum">
              <a:rPr lang="en-US" smtClean="0"/>
              <a:t>17</a:t>
            </a:fld>
            <a:endParaRPr lang="en-US" dirty="0"/>
          </a:p>
        </p:txBody>
      </p:sp>
    </p:spTree>
    <p:extLst>
      <p:ext uri="{BB962C8B-B14F-4D97-AF65-F5344CB8AC3E}">
        <p14:creationId xmlns:p14="http://schemas.microsoft.com/office/powerpoint/2010/main" val="126208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https://www.justice.gov/ovw/media/1367476/dl?inline</a:t>
            </a:r>
          </a:p>
        </p:txBody>
      </p:sp>
      <p:sp>
        <p:nvSpPr>
          <p:cNvPr id="4" name="Slide Number Placeholder 3"/>
          <p:cNvSpPr>
            <a:spLocks noGrp="1"/>
          </p:cNvSpPr>
          <p:nvPr>
            <p:ph type="sldNum" sz="quarter" idx="5"/>
          </p:nvPr>
        </p:nvSpPr>
        <p:spPr/>
        <p:txBody>
          <a:bodyPr/>
          <a:lstStyle/>
          <a:p>
            <a:fld id="{9E6B3096-DD39-4D24-A9EF-0B423819DB5B}" type="slidenum">
              <a:rPr lang="en-US" smtClean="0"/>
              <a:t>22</a:t>
            </a:fld>
            <a:endParaRPr lang="en-US"/>
          </a:p>
        </p:txBody>
      </p:sp>
    </p:spTree>
    <p:extLst>
      <p:ext uri="{BB962C8B-B14F-4D97-AF65-F5344CB8AC3E}">
        <p14:creationId xmlns:p14="http://schemas.microsoft.com/office/powerpoint/2010/main" val="376658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https://www.justice.gov/ovw/media/1367476/dl?inline</a:t>
            </a:r>
          </a:p>
        </p:txBody>
      </p:sp>
      <p:sp>
        <p:nvSpPr>
          <p:cNvPr id="4" name="Slide Number Placeholder 3"/>
          <p:cNvSpPr>
            <a:spLocks noGrp="1"/>
          </p:cNvSpPr>
          <p:nvPr>
            <p:ph type="sldNum" sz="quarter" idx="5"/>
          </p:nvPr>
        </p:nvSpPr>
        <p:spPr/>
        <p:txBody>
          <a:bodyPr/>
          <a:lstStyle/>
          <a:p>
            <a:fld id="{9E6B3096-DD39-4D24-A9EF-0B423819DB5B}" type="slidenum">
              <a:rPr lang="en-US" smtClean="0"/>
              <a:t>23</a:t>
            </a:fld>
            <a:endParaRPr lang="en-US"/>
          </a:p>
        </p:txBody>
      </p:sp>
    </p:spTree>
    <p:extLst>
      <p:ext uri="{BB962C8B-B14F-4D97-AF65-F5344CB8AC3E}">
        <p14:creationId xmlns:p14="http://schemas.microsoft.com/office/powerpoint/2010/main" val="3935019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White Background, Centered)">
    <p:spTree>
      <p:nvGrpSpPr>
        <p:cNvPr id="1" name=""/>
        <p:cNvGrpSpPr/>
        <p:nvPr/>
      </p:nvGrpSpPr>
      <p:grpSpPr>
        <a:xfrm>
          <a:off x="0" y="0"/>
          <a:ext cx="0" cy="0"/>
          <a:chOff x="0" y="0"/>
          <a:chExt cx="0" cy="0"/>
        </a:xfrm>
      </p:grpSpPr>
      <p:sp>
        <p:nvSpPr>
          <p:cNvPr id="2" name="Title 1"/>
          <p:cNvSpPr>
            <a:spLocks noGrp="1"/>
          </p:cNvSpPr>
          <p:nvPr>
            <p:ph type="title"/>
          </p:nvPr>
        </p:nvSpPr>
        <p:spPr>
          <a:xfrm>
            <a:off x="655082" y="1645919"/>
            <a:ext cx="8281035" cy="930909"/>
          </a:xfrm>
          <a:noFill/>
        </p:spPr>
        <p:txBody>
          <a:bodyPr anchor="b"/>
          <a:lstStyle>
            <a:lvl1pPr algn="ctr">
              <a:defRPr sz="4400"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2909571"/>
            <a:ext cx="8281035" cy="581052"/>
          </a:xfrm>
        </p:spPr>
        <p:txBody>
          <a:bodyPr/>
          <a:lstStyle>
            <a:lvl1pPr marL="0" indent="0" algn="ctr">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43A9CC-9A64-5B67-17F5-0A599F64B6D2}"/>
              </a:ext>
            </a:extLst>
          </p:cNvPr>
          <p:cNvSpPr/>
          <p:nvPr userDrawn="1"/>
        </p:nvSpPr>
        <p:spPr>
          <a:xfrm flipV="1">
            <a:off x="3148013" y="2689114"/>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4D46673-66B3-3D47-26BA-C53888686BC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105AD580-D16F-406E-FB42-75A8986A2E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91DB944A-2BDC-3ED4-5A0D-03266945D0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8597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081760" y="789940"/>
            <a:ext cx="4860608" cy="362204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icon to add picture</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EC3540A7-2BDE-8094-F70B-05039D57037A}"/>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DC26D5-284D-2CE3-C1DE-7120A8E03BB2}"/>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82CA5CBB-71B3-5217-0B9E-251540A18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8A3C4B94-29FD-E6BD-B13B-F7CEAEF40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2" name="Title 1">
            <a:extLst>
              <a:ext uri="{FF2B5EF4-FFF2-40B4-BE49-F238E27FC236}">
                <a16:creationId xmlns:a16="http://schemas.microsoft.com/office/drawing/2014/main" id="{DA35F386-8204-5D4B-3A8D-69DCF0B20C22}"/>
              </a:ext>
            </a:extLst>
          </p:cNvPr>
          <p:cNvSpPr>
            <a:spLocks noGrp="1"/>
          </p:cNvSpPr>
          <p:nvPr>
            <p:ph type="title"/>
          </p:nvPr>
        </p:nvSpPr>
        <p:spPr>
          <a:xfrm>
            <a:off x="601981" y="365760"/>
            <a:ext cx="3155990" cy="935829"/>
          </a:xfrm>
        </p:spPr>
        <p:txBody>
          <a:bodyPr anchor="b"/>
          <a:lstStyle>
            <a:lvl1pPr>
              <a:defRPr sz="2520"/>
            </a:lvl1pPr>
          </a:lstStyle>
          <a:p>
            <a:r>
              <a:rPr lang="en-US" dirty="0"/>
              <a:t>Click to edit Master title style</a:t>
            </a:r>
          </a:p>
        </p:txBody>
      </p:sp>
      <p:sp>
        <p:nvSpPr>
          <p:cNvPr id="13" name="Text Placeholder 3">
            <a:extLst>
              <a:ext uri="{FF2B5EF4-FFF2-40B4-BE49-F238E27FC236}">
                <a16:creationId xmlns:a16="http://schemas.microsoft.com/office/drawing/2014/main" id="{DC9C13F1-E4C2-131A-DBC1-CC66EAB44375}"/>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4" name="Rectangle 13">
            <a:extLst>
              <a:ext uri="{FF2B5EF4-FFF2-40B4-BE49-F238E27FC236}">
                <a16:creationId xmlns:a16="http://schemas.microsoft.com/office/drawing/2014/main" id="{D57DE3EC-525D-7684-451A-622F98ABE19D}"/>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742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hoto, Navy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848C63-7B51-D279-889E-92AA58DF9AA8}"/>
              </a:ext>
            </a:extLst>
          </p:cNvPr>
          <p:cNvSpPr/>
          <p:nvPr userDrawn="1"/>
        </p:nvSpPr>
        <p:spPr>
          <a:xfrm>
            <a:off x="4836374" y="0"/>
            <a:ext cx="4756061"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71605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6" name="Rectangle 25">
            <a:extLst>
              <a:ext uri="{FF2B5EF4-FFF2-40B4-BE49-F238E27FC236}">
                <a16:creationId xmlns:a16="http://schemas.microsoft.com/office/drawing/2014/main" id="{E1EBDD66-8ACE-ADD8-C2F8-373E8E3F9493}"/>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 Department of Justice Office on Violence Against Women navy logo&#10;">
            <a:extLst>
              <a:ext uri="{FF2B5EF4-FFF2-40B4-BE49-F238E27FC236}">
                <a16:creationId xmlns:a16="http://schemas.microsoft.com/office/drawing/2014/main" id="{64178647-04BF-798B-4812-8318D4706E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
        <p:nvSpPr>
          <p:cNvPr id="2" name="Title 1"/>
          <p:cNvSpPr>
            <a:spLocks noGrp="1"/>
          </p:cNvSpPr>
          <p:nvPr>
            <p:ph type="title" hasCustomPrompt="1"/>
          </p:nvPr>
        </p:nvSpPr>
        <p:spPr>
          <a:xfrm>
            <a:off x="594361" y="365760"/>
            <a:ext cx="3906078"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24" name="Picture 23"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3E6D0E78-C57F-5FD0-B9CB-014ACE2BF8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26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hoto, Whit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153509-0121-38DE-1113-4B17FA348A73}"/>
              </a:ext>
            </a:extLst>
          </p:cNvPr>
          <p:cNvSpPr/>
          <p:nvPr userDrawn="1"/>
        </p:nvSpPr>
        <p:spPr>
          <a:xfrm>
            <a:off x="4836374" y="17990"/>
            <a:ext cx="4764826"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0" y="0"/>
            <a:ext cx="4836374" cy="555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Picture Placeholder 2"/>
          <p:cNvSpPr>
            <a:spLocks noGrp="1" noChangeAspect="1"/>
          </p:cNvSpPr>
          <p:nvPr>
            <p:ph type="pic" idx="1" hasCustomPrompt="1"/>
          </p:nvPr>
        </p:nvSpPr>
        <p:spPr>
          <a:xfrm>
            <a:off x="4836374" y="0"/>
            <a:ext cx="4756061" cy="4698060"/>
          </a:xfrm>
          <a:solidFill>
            <a:srgbClr val="4AA8BB"/>
          </a:solidFill>
          <a:ln>
            <a:noFill/>
          </a:ln>
        </p:spPr>
        <p:txBody>
          <a:bodyPr anchor="t">
            <a:normAutofit/>
          </a:bodyPr>
          <a:lstStyle>
            <a:lvl1pPr marL="0" indent="0" algn="ctr">
              <a:buNone/>
              <a:defRPr sz="2400">
                <a:solidFill>
                  <a:schemeClr val="bg1"/>
                </a:solidFill>
              </a:defRPr>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en-US" dirty="0"/>
              <a:t>Click the transparent icon below to add picture</a:t>
            </a:r>
          </a:p>
        </p:txBody>
      </p:sp>
      <p:sp>
        <p:nvSpPr>
          <p:cNvPr id="2" name="Title 1"/>
          <p:cNvSpPr>
            <a:spLocks noGrp="1"/>
          </p:cNvSpPr>
          <p:nvPr>
            <p:ph type="title" hasCustomPrompt="1"/>
          </p:nvPr>
        </p:nvSpPr>
        <p:spPr>
          <a:xfrm>
            <a:off x="579121" y="365760"/>
            <a:ext cx="3921318"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333" y="1844703"/>
            <a:ext cx="3839105" cy="2577284"/>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31" name="Rectangle 30">
            <a:extLst>
              <a:ext uri="{FF2B5EF4-FFF2-40B4-BE49-F238E27FC236}">
                <a16:creationId xmlns:a16="http://schemas.microsoft.com/office/drawing/2014/main" id="{008BCEE3-9847-4B83-444F-4A4DFB3896EA}"/>
              </a:ext>
            </a:extLst>
          </p:cNvPr>
          <p:cNvSpPr/>
          <p:nvPr userDrawn="1"/>
        </p:nvSpPr>
        <p:spPr>
          <a:xfrm flipV="1">
            <a:off x="661333" y="163069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F6420A3-6378-4788-34F5-C4336890C26A}"/>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5B3F42F-5099-19A7-D1CD-CD7A7A1679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8216A8CB-D060-0FC9-7707-02BD9A1541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36605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use/Effect, Left Navy Backgro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350521" y="341906"/>
            <a:ext cx="3905988" cy="1113183"/>
          </a:xfrm>
        </p:spPr>
        <p:txBody>
          <a:bodyPr anchor="b">
            <a:normAutofit/>
          </a:bodyPr>
          <a:lstStyle>
            <a:lvl1pPr>
              <a:defRPr sz="2400">
                <a:ln w="3175">
                  <a:solidFill>
                    <a:schemeClr val="bg1"/>
                  </a:solidFill>
                </a:ln>
                <a:solidFill>
                  <a:schemeClr val="bg1"/>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6" name="Picture 15" descr="U.S. Department of Justice Office on Violence Against Women navy logo&#10;">
            <a:extLst>
              <a:ext uri="{FF2B5EF4-FFF2-40B4-BE49-F238E27FC236}">
                <a16:creationId xmlns:a16="http://schemas.microsoft.com/office/drawing/2014/main" id="{0E62B1E6-1AC5-FF09-6EBF-EC65B18612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17" name="Picture 1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F2FCEC4-EC0C-3365-ECE6-A10D2296DA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32152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use/Effect, Left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ADD67-D0A7-7CC2-15D3-1E5EAC65DB4F}"/>
              </a:ext>
            </a:extLst>
          </p:cNvPr>
          <p:cNvSpPr/>
          <p:nvPr userDrawn="1"/>
        </p:nvSpPr>
        <p:spPr>
          <a:xfrm>
            <a:off x="4875473" y="-1"/>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12" name="Rectangle 11">
            <a:extLst>
              <a:ext uri="{FF2B5EF4-FFF2-40B4-BE49-F238E27FC236}">
                <a16:creationId xmlns:a16="http://schemas.microsoft.com/office/drawing/2014/main" id="{9CCE9DEE-3991-9B5D-9842-F4AB6CDF413D}"/>
              </a:ext>
            </a:extLst>
          </p:cNvPr>
          <p:cNvSpPr/>
          <p:nvPr userDrawn="1"/>
        </p:nvSpPr>
        <p:spPr>
          <a:xfrm>
            <a:off x="-1" y="1"/>
            <a:ext cx="493776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5" name="Title 1">
            <a:extLst>
              <a:ext uri="{FF2B5EF4-FFF2-40B4-BE49-F238E27FC236}">
                <a16:creationId xmlns:a16="http://schemas.microsoft.com/office/drawing/2014/main" id="{4664DFF6-B5E9-20AF-9CBB-59DFB649F1DD}"/>
              </a:ext>
            </a:extLst>
          </p:cNvPr>
          <p:cNvSpPr>
            <a:spLocks noGrp="1"/>
          </p:cNvSpPr>
          <p:nvPr>
            <p:ph type="title" hasCustomPrompt="1"/>
          </p:nvPr>
        </p:nvSpPr>
        <p:spPr>
          <a:xfrm>
            <a:off x="342901" y="341906"/>
            <a:ext cx="3913608" cy="1113183"/>
          </a:xfrm>
        </p:spPr>
        <p:txBody>
          <a:bodyPr anchor="b">
            <a:normAutofit/>
          </a:bodyPr>
          <a:lstStyle>
            <a:lvl1pPr>
              <a:defRPr sz="2400">
                <a:ln w="3175">
                  <a:solidFill>
                    <a:srgbClr val="0F153E"/>
                  </a:solidFill>
                </a:ln>
                <a:solidFill>
                  <a:srgbClr val="0F153E"/>
                </a:solidFill>
              </a:defRPr>
            </a:lvl1pPr>
          </a:lstStyle>
          <a:p>
            <a:r>
              <a:rPr lang="en-US" dirty="0"/>
              <a:t>Click to edit Master </a:t>
            </a:r>
            <a:br>
              <a:rPr lang="en-US" dirty="0"/>
            </a:br>
            <a:r>
              <a:rPr lang="en-US" dirty="0"/>
              <a:t>title style</a:t>
            </a:r>
          </a:p>
        </p:txBody>
      </p:sp>
      <p:sp>
        <p:nvSpPr>
          <p:cNvPr id="6" name="Text Placeholder 3">
            <a:extLst>
              <a:ext uri="{FF2B5EF4-FFF2-40B4-BE49-F238E27FC236}">
                <a16:creationId xmlns:a16="http://schemas.microsoft.com/office/drawing/2014/main" id="{791231D2-F84A-8380-54FD-68E75599E386}"/>
              </a:ext>
            </a:extLst>
          </p:cNvPr>
          <p:cNvSpPr>
            <a:spLocks noGrp="1"/>
          </p:cNvSpPr>
          <p:nvPr>
            <p:ph type="body" sz="half" idx="2"/>
          </p:nvPr>
        </p:nvSpPr>
        <p:spPr>
          <a:xfrm>
            <a:off x="417403" y="1820849"/>
            <a:ext cx="3839105" cy="2918128"/>
          </a:xfrm>
        </p:spPr>
        <p:txBody>
          <a:bodyPr>
            <a:normAutofit/>
          </a:bodyPr>
          <a:lstStyle>
            <a:lvl1pPr marL="0" indent="0">
              <a:buNone/>
              <a:defRPr sz="2000" b="0">
                <a:ln w="0">
                  <a:noFill/>
                </a:ln>
                <a:solidFill>
                  <a:srgbClr val="0F153E"/>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7" name="Rectangle 6">
            <a:extLst>
              <a:ext uri="{FF2B5EF4-FFF2-40B4-BE49-F238E27FC236}">
                <a16:creationId xmlns:a16="http://schemas.microsoft.com/office/drawing/2014/main" id="{E35D293A-137E-004A-A81E-F22BD3EAE75B}"/>
              </a:ext>
            </a:extLst>
          </p:cNvPr>
          <p:cNvSpPr/>
          <p:nvPr userDrawn="1"/>
        </p:nvSpPr>
        <p:spPr>
          <a:xfrm flipV="1">
            <a:off x="417403" y="1606841"/>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4ABE3377-41BE-9283-FF62-32E8559A48F2}"/>
              </a:ext>
            </a:extLst>
          </p:cNvPr>
          <p:cNvSpPr/>
          <p:nvPr userDrawn="1"/>
        </p:nvSpPr>
        <p:spPr>
          <a:xfrm rot="5400000">
            <a:off x="4645465" y="2574318"/>
            <a:ext cx="922354" cy="3377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6D150424-7348-4CEF-07FA-DA23810E78BA}"/>
              </a:ext>
            </a:extLst>
          </p:cNvPr>
          <p:cNvSpPr>
            <a:spLocks noGrp="1"/>
          </p:cNvSpPr>
          <p:nvPr>
            <p:ph type="body" sz="half" idx="10"/>
          </p:nvPr>
        </p:nvSpPr>
        <p:spPr>
          <a:xfrm>
            <a:off x="5355164" y="341906"/>
            <a:ext cx="3839105" cy="4397071"/>
          </a:xfrm>
        </p:spPr>
        <p:txBody>
          <a:bodyPr>
            <a:normAutofit/>
          </a:bodyPr>
          <a:lstStyle>
            <a:lvl1pPr marL="0" indent="0">
              <a:buNone/>
              <a:defRPr sz="2000" b="0">
                <a:ln w="0">
                  <a:noFill/>
                </a:ln>
                <a:solidFill>
                  <a:schemeClr val="bg1"/>
                </a:solidFill>
                <a:latin typeface="+mn-lt"/>
              </a:defRPr>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pic>
        <p:nvPicPr>
          <p:cNvPr id="11" name="Picture 10" descr="U.S. Department of Justice Office on Violence Against Women white logo&#10;">
            <a:extLst>
              <a:ext uri="{FF2B5EF4-FFF2-40B4-BE49-F238E27FC236}">
                <a16:creationId xmlns:a16="http://schemas.microsoft.com/office/drawing/2014/main" id="{E031420B-CC9D-8BC4-3A5D-47D6E4B9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pic>
        <p:nvPicPr>
          <p:cNvPr id="13" name="Picture 1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A048ED2-6649-D4B8-654E-E107530E7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Tree>
    <p:extLst>
      <p:ext uri="{BB962C8B-B14F-4D97-AF65-F5344CB8AC3E}">
        <p14:creationId xmlns:p14="http://schemas.microsoft.com/office/powerpoint/2010/main" val="271708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121" y="516891"/>
            <a:ext cx="8361998" cy="55659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BA72BF-3C11-498F-A693-382A3FDDF100}" type="slidenum">
              <a:rPr lang="en-US" smtClean="0"/>
              <a:t>‹#›</a:t>
            </a:fld>
            <a:endParaRPr lang="en-US" dirty="0"/>
          </a:p>
        </p:txBody>
      </p:sp>
      <p:sp>
        <p:nvSpPr>
          <p:cNvPr id="6" name="Rectangle 5">
            <a:extLst>
              <a:ext uri="{FF2B5EF4-FFF2-40B4-BE49-F238E27FC236}">
                <a16:creationId xmlns:a16="http://schemas.microsoft.com/office/drawing/2014/main" id="{79F93DC9-3E3C-DF5F-B1E5-A5631D32385E}"/>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B7B1A562-584E-3929-6AAE-5CCE6F3D3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33BF2B2E-2596-C7FB-A37E-FB29BAD60E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63342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201612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217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7" name="Rectangle 6"/>
          <p:cNvSpPr>
            <a:spLocks noChangeAspect="1"/>
          </p:cNvSpPr>
          <p:nvPr/>
        </p:nvSpPr>
        <p:spPr>
          <a:xfrm>
            <a:off x="346725" y="499745"/>
            <a:ext cx="8906104" cy="790690"/>
          </a:xfrm>
          <a:prstGeom prst="rect">
            <a:avLst/>
          </a:prstGeom>
          <a:solidFill>
            <a:srgbClr val="F7F7F7"/>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7689" y="364341"/>
            <a:ext cx="8685823" cy="811040"/>
          </a:xfrm>
        </p:spPr>
        <p:txBody>
          <a:bodyPr/>
          <a:lstStyle/>
          <a:p>
            <a:r>
              <a:rPr lang="en-US" dirty="0"/>
              <a:t>Click to edit Master title style</a:t>
            </a:r>
          </a:p>
        </p:txBody>
      </p:sp>
      <p:sp>
        <p:nvSpPr>
          <p:cNvPr id="3" name="Content Placeholder 2"/>
          <p:cNvSpPr>
            <a:spLocks noGrp="1"/>
          </p:cNvSpPr>
          <p:nvPr>
            <p:ph idx="1"/>
          </p:nvPr>
        </p:nvSpPr>
        <p:spPr>
          <a:xfrm>
            <a:off x="456866" y="1449974"/>
            <a:ext cx="8685822" cy="2942642"/>
          </a:xfrm>
        </p:spPr>
        <p:txBody>
          <a:bodyPr/>
          <a:lstStyle>
            <a:lvl1pPr marL="365760" indent="-365760">
              <a:spcBef>
                <a:spcPts val="80"/>
              </a:spcBef>
              <a:spcAft>
                <a:spcPts val="240"/>
              </a:spcAft>
              <a:buFont typeface="Wingdings" panose="05000000000000000000" pitchFamily="2" charset="2"/>
              <a:buChar char="Ø"/>
              <a:defRPr b="1"/>
            </a:lvl1pPr>
            <a:lvl2pPr>
              <a:spcBef>
                <a:spcPts val="80"/>
              </a:spcBef>
              <a:spcAft>
                <a:spcPts val="240"/>
              </a:spcAft>
              <a:defRPr>
                <a:solidFill>
                  <a:schemeClr val="tx1"/>
                </a:solidFill>
              </a:defRPr>
            </a:lvl2pPr>
            <a:lvl3pPr>
              <a:spcBef>
                <a:spcPts val="80"/>
              </a:spcBef>
              <a:spcAft>
                <a:spcPts val="240"/>
              </a:spcAft>
              <a:defRPr/>
            </a:lvl3pPr>
            <a:lvl4pPr>
              <a:spcBef>
                <a:spcPts val="80"/>
              </a:spcBef>
              <a:spcAft>
                <a:spcPts val="240"/>
              </a:spcAft>
              <a:defRPr/>
            </a:lvl4pPr>
            <a:lvl5pPr>
              <a:spcBef>
                <a:spcPts val="80"/>
              </a:spcBef>
              <a:spcAft>
                <a:spcPts val="24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413549" y="5134780"/>
            <a:ext cx="2729963" cy="292100"/>
          </a:xfrm>
        </p:spPr>
        <p:txBody>
          <a:bodyPr/>
          <a:lstStyle/>
          <a:p>
            <a:r>
              <a:rPr lang="en-US"/>
              <a:t>OVW grant program name</a:t>
            </a:r>
            <a:endParaRPr lang="en-US" dirty="0"/>
          </a:p>
        </p:txBody>
      </p:sp>
      <p:sp>
        <p:nvSpPr>
          <p:cNvPr id="6" name="Slide Number Placeholder 5"/>
          <p:cNvSpPr>
            <a:spLocks noGrp="1"/>
          </p:cNvSpPr>
          <p:nvPr>
            <p:ph type="sldNum" sz="quarter" idx="12"/>
          </p:nvPr>
        </p:nvSpPr>
        <p:spPr>
          <a:xfrm>
            <a:off x="457689" y="5134780"/>
            <a:ext cx="828850" cy="292100"/>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0129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5575A-C5FB-2C64-69F4-B753CFCBFD88}"/>
              </a:ext>
            </a:extLst>
          </p:cNvPr>
          <p:cNvSpPr>
            <a:spLocks noGrp="1"/>
          </p:cNvSpPr>
          <p:nvPr>
            <p:ph type="dt" sz="half" idx="10"/>
          </p:nvPr>
        </p:nvSpPr>
        <p:spPr/>
        <p:txBody>
          <a:bodyPr/>
          <a:lstStyle/>
          <a:p>
            <a:fld id="{46664118-5BAF-4C7A-9FAB-8A5956EEBE9C}" type="datetimeFigureOut">
              <a:rPr lang="en-US" smtClean="0"/>
              <a:t>12/10/24</a:t>
            </a:fld>
            <a:endParaRPr lang="en-US"/>
          </a:p>
        </p:txBody>
      </p:sp>
      <p:sp>
        <p:nvSpPr>
          <p:cNvPr id="3" name="Footer Placeholder 2">
            <a:extLst>
              <a:ext uri="{FF2B5EF4-FFF2-40B4-BE49-F238E27FC236}">
                <a16:creationId xmlns:a16="http://schemas.microsoft.com/office/drawing/2014/main" id="{1254DBC2-1A68-0519-AE1E-0044378910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A24AF-065A-A62F-E884-21182E4F1E40}"/>
              </a:ext>
            </a:extLst>
          </p:cNvPr>
          <p:cNvSpPr>
            <a:spLocks noGrp="1"/>
          </p:cNvSpPr>
          <p:nvPr>
            <p:ph type="sldNum" sz="quarter" idx="12"/>
          </p:nvPr>
        </p:nvSpPr>
        <p:spPr/>
        <p:txBody>
          <a:bodyPr/>
          <a:lstStyle/>
          <a:p>
            <a:fld id="{D92E1F56-30FC-4906-B5F1-E8EEC13CC469}" type="slidenum">
              <a:rPr lang="en-US" smtClean="0"/>
              <a:t>‹#›</a:t>
            </a:fld>
            <a:endParaRPr lang="en-US"/>
          </a:p>
        </p:txBody>
      </p:sp>
    </p:spTree>
    <p:extLst>
      <p:ext uri="{BB962C8B-B14F-4D97-AF65-F5344CB8AC3E}">
        <p14:creationId xmlns:p14="http://schemas.microsoft.com/office/powerpoint/2010/main" val="9030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261" y="516891"/>
            <a:ext cx="8384858" cy="556591"/>
          </a:xfrm>
        </p:spPr>
        <p:txBody>
          <a:bodyPr/>
          <a:lstStyle>
            <a:lvl1pPr>
              <a:defRPr b="1">
                <a:ln>
                  <a:solidFill>
                    <a:srgbClr val="0F153E"/>
                  </a:solidFill>
                </a:ln>
                <a:solidFill>
                  <a:srgbClr val="0F153E"/>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descr="U.S. Department of Justice Office on Violence Against Women white logo&#10;">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9280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Navy Background, Cente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3899AD-2DDC-10A8-7530-37437E9E1620}"/>
              </a:ext>
            </a:extLst>
          </p:cNvPr>
          <p:cNvSpPr/>
          <p:nvPr userDrawn="1"/>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42C9DE5-C6C6-15B2-3517-681EBE6B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955" y="4732817"/>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FB206123-7F3B-BE7F-BECC-6BC6CF9D7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0403" y="4639809"/>
            <a:ext cx="925394" cy="715099"/>
          </a:xfrm>
          <a:prstGeom prst="rect">
            <a:avLst/>
          </a:prstGeom>
        </p:spPr>
      </p:pic>
      <p:sp>
        <p:nvSpPr>
          <p:cNvPr id="2" name="Title 1"/>
          <p:cNvSpPr>
            <a:spLocks noGrp="1"/>
          </p:cNvSpPr>
          <p:nvPr>
            <p:ph type="title"/>
          </p:nvPr>
        </p:nvSpPr>
        <p:spPr>
          <a:xfrm>
            <a:off x="655082" y="605791"/>
            <a:ext cx="8281035" cy="2137409"/>
          </a:xfrm>
          <a:noFill/>
        </p:spPr>
        <p:txBody>
          <a:bodyPr anchor="b"/>
          <a:lstStyle>
            <a:lvl1pPr algn="ctr">
              <a:defRPr sz="4400" b="1">
                <a:ln>
                  <a:solidFill>
                    <a:schemeClr val="bg1"/>
                  </a:solidFill>
                </a:ln>
                <a:solidFill>
                  <a:schemeClr val="bg1"/>
                </a:solidFi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655082" y="3061252"/>
            <a:ext cx="8281035" cy="1048469"/>
          </a:xfrm>
        </p:spPr>
        <p:txBody>
          <a:bodyPr>
            <a:normAutofit/>
          </a:bodyPr>
          <a:lstStyle>
            <a:lvl1pPr marL="0" indent="0" algn="ctr">
              <a:buNone/>
              <a:defRPr sz="2000">
                <a:solidFill>
                  <a:schemeClr val="bg1"/>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en-US" dirty="0"/>
              <a:t>Click to edit Master text styles</a:t>
            </a:r>
          </a:p>
        </p:txBody>
      </p:sp>
      <p:sp>
        <p:nvSpPr>
          <p:cNvPr id="7" name="Rectangle 6">
            <a:extLst>
              <a:ext uri="{FF2B5EF4-FFF2-40B4-BE49-F238E27FC236}">
                <a16:creationId xmlns:a16="http://schemas.microsoft.com/office/drawing/2014/main" id="{1AFE02CC-7B4C-ED71-C7BA-C5F3FB0AC4FD}"/>
              </a:ext>
            </a:extLst>
          </p:cNvPr>
          <p:cNvSpPr/>
          <p:nvPr userDrawn="1"/>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E661379-2F28-E9E1-96D1-89180BA253ED}"/>
              </a:ext>
            </a:extLst>
          </p:cNvPr>
          <p:cNvSpPr/>
          <p:nvPr userDrawn="1"/>
        </p:nvSpPr>
        <p:spPr>
          <a:xfrm flipV="1">
            <a:off x="3078179" y="282585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16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6D30F-9E37-A6D5-3375-3994C8AE2941}"/>
              </a:ext>
            </a:extLst>
          </p:cNvPr>
          <p:cNvSpPr/>
          <p:nvPr userDrawn="1"/>
        </p:nvSpPr>
        <p:spPr>
          <a:xfrm>
            <a:off x="0" y="0"/>
            <a:ext cx="9601200" cy="555343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2" name="Title 1"/>
          <p:cNvSpPr>
            <a:spLocks noGrp="1"/>
          </p:cNvSpPr>
          <p:nvPr>
            <p:ph type="title"/>
          </p:nvPr>
        </p:nvSpPr>
        <p:spPr>
          <a:xfrm>
            <a:off x="556261" y="516891"/>
            <a:ext cx="8384858" cy="556591"/>
          </a:xfrm>
        </p:spPr>
        <p:txBody>
          <a:bodyPr/>
          <a:lstStyle>
            <a:lvl1pPr>
              <a:defRPr b="1">
                <a:ln w="3175">
                  <a:solidFill>
                    <a:schemeClr val="bg1">
                      <a:lumMod val="95000"/>
                    </a:schemeClr>
                  </a:solidFill>
                </a:ln>
                <a:solidFill>
                  <a:schemeClr val="bg1"/>
                </a:solidFill>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BA72BF-3C11-498F-A693-382A3FDDF100}" type="slidenum">
              <a:rPr lang="en-US" smtClean="0"/>
              <a:t>‹#›</a:t>
            </a:fld>
            <a:endParaRPr lang="en-US" dirty="0"/>
          </a:p>
        </p:txBody>
      </p:sp>
      <p:sp>
        <p:nvSpPr>
          <p:cNvPr id="7" name="Rectangle 6">
            <a:extLst>
              <a:ext uri="{FF2B5EF4-FFF2-40B4-BE49-F238E27FC236}">
                <a16:creationId xmlns:a16="http://schemas.microsoft.com/office/drawing/2014/main" id="{AAA3C277-19B0-353A-262D-811C0C9C7FCD}"/>
              </a:ext>
            </a:extLst>
          </p:cNvPr>
          <p:cNvSpPr/>
          <p:nvPr userDrawn="1"/>
        </p:nvSpPr>
        <p:spPr>
          <a:xfrm>
            <a:off x="0" y="4716050"/>
            <a:ext cx="9601200" cy="837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6ADD276B-6D1E-EA5E-238A-EDF587F246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9" name="Picture 8">
            <a:extLst>
              <a:ext uri="{FF2B5EF4-FFF2-40B4-BE49-F238E27FC236}">
                <a16:creationId xmlns:a16="http://schemas.microsoft.com/office/drawing/2014/main" id="{40E0FFCA-43DE-B289-1A7A-51CF27059E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1" name="Rectangle 10">
            <a:extLst>
              <a:ext uri="{FF2B5EF4-FFF2-40B4-BE49-F238E27FC236}">
                <a16:creationId xmlns:a16="http://schemas.microsoft.com/office/drawing/2014/main" id="{78A40EFF-10FD-8E7C-F173-CAF19E23DD0D}"/>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U.S. Department of Justice Office on Violence Against Women navy logo&#10;&#10;">
            <a:extLst>
              <a:ext uri="{FF2B5EF4-FFF2-40B4-BE49-F238E27FC236}">
                <a16:creationId xmlns:a16="http://schemas.microsoft.com/office/drawing/2014/main" id="{4E160344-152B-75D1-2705-BBE0D3253DD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spTree>
    <p:extLst>
      <p:ext uri="{BB962C8B-B14F-4D97-AF65-F5344CB8AC3E}">
        <p14:creationId xmlns:p14="http://schemas.microsoft.com/office/powerpoint/2010/main" val="13743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586740" y="292101"/>
            <a:ext cx="8355629" cy="1060450"/>
          </a:xfrm>
        </p:spPr>
        <p:txBody>
          <a:bodyPr/>
          <a:lstStyle/>
          <a:p>
            <a:r>
              <a:rPr lang="en-US" dirty="0"/>
              <a:t>Click to edit Master title style</a:t>
            </a:r>
          </a:p>
        </p:txBody>
      </p:sp>
      <p:sp>
        <p:nvSpPr>
          <p:cNvPr id="3" name="Text Placeholder 2"/>
          <p:cNvSpPr>
            <a:spLocks noGrp="1"/>
          </p:cNvSpPr>
          <p:nvPr>
            <p:ph type="body" idx="1"/>
          </p:nvPr>
        </p:nvSpPr>
        <p:spPr>
          <a:xfrm>
            <a:off x="661334" y="1344930"/>
            <a:ext cx="4061757"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4" name="Content Placeholder 3"/>
          <p:cNvSpPr>
            <a:spLocks noGrp="1"/>
          </p:cNvSpPr>
          <p:nvPr>
            <p:ph sz="half" idx="2"/>
          </p:nvPr>
        </p:nvSpPr>
        <p:spPr>
          <a:xfrm>
            <a:off x="661334" y="2004060"/>
            <a:ext cx="4061757"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60607" y="1344930"/>
            <a:ext cx="4081761" cy="659130"/>
          </a:xfrm>
        </p:spPr>
        <p:txBody>
          <a:bodyPr anchor="b">
            <a:normAutofit/>
          </a:bodyPr>
          <a:lstStyle>
            <a:lvl1pPr marL="0" indent="0">
              <a:buNone/>
              <a:defRPr sz="2000" b="1">
                <a:ln>
                  <a:solidFill>
                    <a:schemeClr val="bg1">
                      <a:lumMod val="50000"/>
                    </a:schemeClr>
                  </a:solidFill>
                </a:ln>
                <a:solidFill>
                  <a:schemeClr val="tx1">
                    <a:lumMod val="75000"/>
                    <a:lumOff val="25000"/>
                  </a:schemeClr>
                </a:solidFill>
                <a:latin typeface="Book Antiqua" panose="02040602050305030304" pitchFamily="18" charset="0"/>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en-US" dirty="0"/>
              <a:t>Click to edit Master text styles</a:t>
            </a:r>
          </a:p>
        </p:txBody>
      </p:sp>
      <p:sp>
        <p:nvSpPr>
          <p:cNvPr id="6" name="Content Placeholder 5"/>
          <p:cNvSpPr>
            <a:spLocks noGrp="1"/>
          </p:cNvSpPr>
          <p:nvPr>
            <p:ph sz="quarter" idx="4"/>
          </p:nvPr>
        </p:nvSpPr>
        <p:spPr>
          <a:xfrm>
            <a:off x="4860607" y="2004060"/>
            <a:ext cx="4081761" cy="2429511"/>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8E779F42-58EA-4B7D-1E62-27F79B682C4D}"/>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78207271-8A39-90D0-1A5D-D0DD3ECE0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2" name="Picture 11" descr="U.S. Department of Justice Office on Violence Against Women white logo&#10;&#10;">
            <a:extLst>
              <a:ext uri="{FF2B5EF4-FFF2-40B4-BE49-F238E27FC236}">
                <a16:creationId xmlns:a16="http://schemas.microsoft.com/office/drawing/2014/main" id="{DF01BCE6-5661-B835-9335-BB02CC11E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349448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No Headers">
    <p:spTree>
      <p:nvGrpSpPr>
        <p:cNvPr id="1" name=""/>
        <p:cNvGrpSpPr/>
        <p:nvPr/>
      </p:nvGrpSpPr>
      <p:grpSpPr>
        <a:xfrm>
          <a:off x="0" y="0"/>
          <a:ext cx="0" cy="0"/>
          <a:chOff x="0" y="0"/>
          <a:chExt cx="0" cy="0"/>
        </a:xfrm>
      </p:grpSpPr>
      <p:sp>
        <p:nvSpPr>
          <p:cNvPr id="2" name="Title 1"/>
          <p:cNvSpPr>
            <a:spLocks noGrp="1"/>
          </p:cNvSpPr>
          <p:nvPr>
            <p:ph type="title"/>
          </p:nvPr>
        </p:nvSpPr>
        <p:spPr>
          <a:xfrm>
            <a:off x="594361" y="516891"/>
            <a:ext cx="8346758" cy="556591"/>
          </a:xfrm>
        </p:spPr>
        <p:txBody>
          <a:bodyPr/>
          <a:lstStyle/>
          <a:p>
            <a:r>
              <a:rPr lang="en-US" dirty="0"/>
              <a:t>Click to edit Master title style</a:t>
            </a:r>
          </a:p>
        </p:txBody>
      </p:sp>
      <p:sp>
        <p:nvSpPr>
          <p:cNvPr id="3" name="Content Placeholder 2"/>
          <p:cNvSpPr>
            <a:spLocks noGrp="1"/>
          </p:cNvSpPr>
          <p:nvPr>
            <p:ph sz="half" idx="1"/>
          </p:nvPr>
        </p:nvSpPr>
        <p:spPr>
          <a:xfrm>
            <a:off x="660083"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60608" y="1460500"/>
            <a:ext cx="4080510" cy="29210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FB5373AD-F364-E42D-8B37-39E3540391BF}"/>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37BF6F84-BD8D-6A08-9482-6AFF97AD7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7AE037FB-0F79-6D1D-7890-9629E92E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112302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tee 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980400" y="844285"/>
            <a:ext cx="7533509" cy="2654678"/>
          </a:xfrm>
        </p:spPr>
        <p:txBody>
          <a:bodyPr>
            <a:normAutofit/>
          </a:bodyPr>
          <a:lstStyle>
            <a:lvl1pPr>
              <a:defRPr sz="2000" b="1"/>
            </a:lvl1pPr>
          </a:lstStyle>
          <a:p>
            <a:r>
              <a:rPr lang="en-US" dirty="0"/>
              <a:t>Click to add a grantee quote here</a:t>
            </a:r>
          </a:p>
        </p:txBody>
      </p:sp>
      <p:sp>
        <p:nvSpPr>
          <p:cNvPr id="11" name="Rectangle 10">
            <a:extLst>
              <a:ext uri="{FF2B5EF4-FFF2-40B4-BE49-F238E27FC236}">
                <a16:creationId xmlns:a16="http://schemas.microsoft.com/office/drawing/2014/main" id="{C72AF9D6-3F30-C966-4C86-6B079A314B18}"/>
              </a:ext>
            </a:extLst>
          </p:cNvPr>
          <p:cNvSpPr/>
          <p:nvPr userDrawn="1"/>
        </p:nvSpPr>
        <p:spPr>
          <a:xfrm flipV="1">
            <a:off x="2208775" y="3788674"/>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2" name="TextBox 11">
            <a:extLst>
              <a:ext uri="{FF2B5EF4-FFF2-40B4-BE49-F238E27FC236}">
                <a16:creationId xmlns:a16="http://schemas.microsoft.com/office/drawing/2014/main" id="{0374465D-4BAB-A7FA-3287-955350FC74F4}"/>
              </a:ext>
            </a:extLst>
          </p:cNvPr>
          <p:cNvSpPr txBox="1"/>
          <p:nvPr userDrawn="1"/>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3" name="TextBox 12">
            <a:extLst>
              <a:ext uri="{FF2B5EF4-FFF2-40B4-BE49-F238E27FC236}">
                <a16:creationId xmlns:a16="http://schemas.microsoft.com/office/drawing/2014/main" id="{FA63ED82-A44D-77CE-1533-B05B07219B05}"/>
              </a:ext>
            </a:extLst>
          </p:cNvPr>
          <p:cNvSpPr txBox="1"/>
          <p:nvPr userDrawn="1"/>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0" name="Title 1">
            <a:extLst>
              <a:ext uri="{FF2B5EF4-FFF2-40B4-BE49-F238E27FC236}">
                <a16:creationId xmlns:a16="http://schemas.microsoft.com/office/drawing/2014/main" id="{E7603534-4B89-E082-8FC8-43B98706979C}"/>
              </a:ext>
            </a:extLst>
          </p:cNvPr>
          <p:cNvSpPr txBox="1">
            <a:spLocks/>
          </p:cNvSpPr>
          <p:nvPr userDrawn="1"/>
        </p:nvSpPr>
        <p:spPr>
          <a:xfrm>
            <a:off x="2942273" y="4066347"/>
            <a:ext cx="3172500" cy="428103"/>
          </a:xfrm>
          <a:prstGeom prst="rect">
            <a:avLst/>
          </a:prstGeom>
        </p:spPr>
        <p:txBody>
          <a:bodyPr vert="horz" lIns="91440" tIns="45720" rIns="91440" bIns="45720" rtlCol="0" anchor="ctr">
            <a:norm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sz="1600" b="1" i="1" dirty="0">
                <a:ln>
                  <a:noFill/>
                </a:ln>
              </a:rPr>
              <a:t>-Name of quoted person</a:t>
            </a:r>
          </a:p>
        </p:txBody>
      </p:sp>
    </p:spTree>
    <p:extLst>
      <p:ext uri="{BB962C8B-B14F-4D97-AF65-F5344CB8AC3E}">
        <p14:creationId xmlns:p14="http://schemas.microsoft.com/office/powerpoint/2010/main" val="410219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BA72BF-3C11-498F-A693-382A3FDDF100}" type="slidenum">
              <a:rPr lang="en-US" smtClean="0"/>
              <a:t>‹#›</a:t>
            </a:fld>
            <a:endParaRPr lang="en-US" dirty="0"/>
          </a:p>
        </p:txBody>
      </p:sp>
      <p:sp>
        <p:nvSpPr>
          <p:cNvPr id="5" name="Rectangle 4">
            <a:extLst>
              <a:ext uri="{FF2B5EF4-FFF2-40B4-BE49-F238E27FC236}">
                <a16:creationId xmlns:a16="http://schemas.microsoft.com/office/drawing/2014/main" id="{AA1259DD-531E-9370-0D32-5F2BCF0E4FAB}"/>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745064-85E2-0115-D537-3B49C761346C}"/>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F261C53-6156-1FD3-9862-FC905B556E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F7B7BA9D-5C17-7E29-66F7-3A8FEFB52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6337EF3B-CB43-BA63-C7D5-9FF75E6103BD}"/>
              </a:ext>
            </a:extLst>
          </p:cNvPr>
          <p:cNvSpPr>
            <a:spLocks noGrp="1"/>
          </p:cNvSpPr>
          <p:nvPr>
            <p:ph type="title" hasCustomPrompt="1"/>
          </p:nvPr>
        </p:nvSpPr>
        <p:spPr>
          <a:xfrm>
            <a:off x="792481" y="918548"/>
            <a:ext cx="8148638" cy="2654678"/>
          </a:xfrm>
        </p:spPr>
        <p:txBody>
          <a:bodyPr>
            <a:normAutofit/>
          </a:bodyPr>
          <a:lstStyle>
            <a:lvl1pPr>
              <a:defRPr sz="4800" b="1"/>
            </a:lvl1pPr>
          </a:lstStyle>
          <a:p>
            <a:r>
              <a:rPr lang="en-US" dirty="0"/>
              <a:t>Large callout text (maybe a fact or data point)</a:t>
            </a:r>
          </a:p>
        </p:txBody>
      </p:sp>
    </p:spTree>
    <p:extLst>
      <p:ext uri="{BB962C8B-B14F-4D97-AF65-F5344CB8AC3E}">
        <p14:creationId xmlns:p14="http://schemas.microsoft.com/office/powerpoint/2010/main" val="21173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81760" y="789939"/>
            <a:ext cx="4860608" cy="3597005"/>
          </a:xfrm>
        </p:spPr>
        <p:txBody>
          <a:bodyPr>
            <a:normAutofit/>
          </a:bodyPr>
          <a:lstStyle>
            <a:lvl1pPr>
              <a:defRPr sz="2000"/>
            </a:lvl1pPr>
            <a:lvl2pPr>
              <a:defRPr sz="2000"/>
            </a:lvl2pPr>
            <a:lvl3pPr>
              <a:defRPr sz="2000"/>
            </a:lvl3pPr>
            <a:lvl4pPr>
              <a:defRPr sz="2000"/>
            </a:lvl4pPr>
            <a:lvl5pPr>
              <a:defRPr sz="2000"/>
            </a:lvl5pPr>
            <a:lvl6pPr>
              <a:defRPr sz="1575"/>
            </a:lvl6pPr>
            <a:lvl7pPr>
              <a:defRPr sz="1575"/>
            </a:lvl7pPr>
            <a:lvl8pPr>
              <a:defRPr sz="1575"/>
            </a:lvl8pPr>
            <a:lvl9pPr>
              <a:defRPr sz="1575"/>
            </a:lvl9pPr>
          </a:lstStyle>
          <a:p>
            <a:pPr lvl="0"/>
            <a:r>
              <a:rPr lang="en-US" dirty="0"/>
              <a:t>Click the icons below to add a table, chart, or image</a:t>
            </a:r>
          </a:p>
        </p:txBody>
      </p:sp>
      <p:sp>
        <p:nvSpPr>
          <p:cNvPr id="5" name="Date Placeholder 4"/>
          <p:cNvSpPr>
            <a:spLocks noGrp="1"/>
          </p:cNvSpPr>
          <p:nvPr>
            <p:ph type="dt" sz="half" idx="10"/>
          </p:nvPr>
        </p:nvSpPr>
        <p:spPr/>
        <p:txBody>
          <a:bodyPr/>
          <a:lstStyle/>
          <a:p>
            <a:fld id="{3D9F8818-8663-418F-88CC-D08CC9C29508}" type="datetimeFigureOut">
              <a:rPr lang="en-US" smtClean="0"/>
              <a:t>12/10/24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BA72BF-3C11-498F-A693-382A3FDDF100}" type="slidenum">
              <a:rPr lang="en-US" smtClean="0"/>
              <a:t>‹#›</a:t>
            </a:fld>
            <a:endParaRPr lang="en-US" dirty="0"/>
          </a:p>
        </p:txBody>
      </p:sp>
      <p:sp>
        <p:nvSpPr>
          <p:cNvPr id="8" name="Rectangle 7">
            <a:extLst>
              <a:ext uri="{FF2B5EF4-FFF2-40B4-BE49-F238E27FC236}">
                <a16:creationId xmlns:a16="http://schemas.microsoft.com/office/drawing/2014/main" id="{02C785F4-BF27-D917-C9E6-373646E0EACF}"/>
              </a:ext>
            </a:extLst>
          </p:cNvPr>
          <p:cNvSpPr/>
          <p:nvPr userDrawn="1"/>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A0592E-B3BA-2A6D-C532-438ABCA9B0E3}"/>
              </a:ext>
            </a:extLst>
          </p:cNvPr>
          <p:cNvSpPr/>
          <p:nvPr userDrawn="1"/>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F3F0E4B0-0234-D31D-7C48-99A017E159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1" name="Picture 10" descr="U.S. Department of Justice Office on Violence Against Women white logo&#10;">
            <a:extLst>
              <a:ext uri="{FF2B5EF4-FFF2-40B4-BE49-F238E27FC236}">
                <a16:creationId xmlns:a16="http://schemas.microsoft.com/office/drawing/2014/main" id="{7D1647D1-430D-1536-B650-88924462F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14" name="Title 1">
            <a:extLst>
              <a:ext uri="{FF2B5EF4-FFF2-40B4-BE49-F238E27FC236}">
                <a16:creationId xmlns:a16="http://schemas.microsoft.com/office/drawing/2014/main" id="{04EC8030-B9E5-B8C8-4003-F47472B2ECDF}"/>
              </a:ext>
            </a:extLst>
          </p:cNvPr>
          <p:cNvSpPr>
            <a:spLocks noGrp="1"/>
          </p:cNvSpPr>
          <p:nvPr>
            <p:ph type="title"/>
          </p:nvPr>
        </p:nvSpPr>
        <p:spPr>
          <a:xfrm>
            <a:off x="594361" y="365760"/>
            <a:ext cx="3163610" cy="935829"/>
          </a:xfrm>
        </p:spPr>
        <p:txBody>
          <a:bodyPr anchor="b"/>
          <a:lstStyle>
            <a:lvl1pPr>
              <a:defRPr sz="2520"/>
            </a:lvl1pPr>
          </a:lstStyle>
          <a:p>
            <a:r>
              <a:rPr lang="en-US" dirty="0"/>
              <a:t>Click to edit Master title style</a:t>
            </a:r>
          </a:p>
        </p:txBody>
      </p:sp>
      <p:sp>
        <p:nvSpPr>
          <p:cNvPr id="15" name="Text Placeholder 3">
            <a:extLst>
              <a:ext uri="{FF2B5EF4-FFF2-40B4-BE49-F238E27FC236}">
                <a16:creationId xmlns:a16="http://schemas.microsoft.com/office/drawing/2014/main" id="{54938658-6D54-AD60-E589-6D9834A463DD}"/>
              </a:ext>
            </a:extLst>
          </p:cNvPr>
          <p:cNvSpPr>
            <a:spLocks noGrp="1"/>
          </p:cNvSpPr>
          <p:nvPr>
            <p:ph type="body" sz="half" idx="2"/>
          </p:nvPr>
        </p:nvSpPr>
        <p:spPr>
          <a:xfrm>
            <a:off x="661333" y="1546860"/>
            <a:ext cx="3096637" cy="2840085"/>
          </a:xfrm>
        </p:spPr>
        <p:txBody>
          <a:bodyPr>
            <a:normAutofit/>
          </a:bodyPr>
          <a:lstStyle>
            <a:lvl1pPr marL="0" indent="0">
              <a:buNone/>
              <a:defRPr sz="200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en-US" dirty="0"/>
              <a:t>Click to edit Master text styles</a:t>
            </a:r>
          </a:p>
        </p:txBody>
      </p:sp>
      <p:sp>
        <p:nvSpPr>
          <p:cNvPr id="16" name="Rectangle 15">
            <a:extLst>
              <a:ext uri="{FF2B5EF4-FFF2-40B4-BE49-F238E27FC236}">
                <a16:creationId xmlns:a16="http://schemas.microsoft.com/office/drawing/2014/main" id="{D31909E0-AF15-8987-AFCC-5A4CD5C2F874}"/>
              </a:ext>
            </a:extLst>
          </p:cNvPr>
          <p:cNvSpPr/>
          <p:nvPr userDrawn="1"/>
        </p:nvSpPr>
        <p:spPr>
          <a:xfrm flipV="1">
            <a:off x="661333" y="1340814"/>
            <a:ext cx="3096637" cy="108172"/>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30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516891"/>
            <a:ext cx="8281035" cy="55659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0083" y="1460500"/>
            <a:ext cx="8281035" cy="301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60083" y="5085080"/>
            <a:ext cx="2160270" cy="292100"/>
          </a:xfrm>
          <a:prstGeom prst="rect">
            <a:avLst/>
          </a:prstGeom>
        </p:spPr>
        <p:txBody>
          <a:bodyPr vert="horz" lIns="91440" tIns="45720" rIns="91440" bIns="45720" rtlCol="0" anchor="ctr"/>
          <a:lstStyle>
            <a:lvl1pPr algn="l">
              <a:defRPr sz="945">
                <a:solidFill>
                  <a:schemeClr val="tx1">
                    <a:tint val="75000"/>
                  </a:schemeClr>
                </a:solidFill>
              </a:defRPr>
            </a:lvl1pPr>
          </a:lstStyle>
          <a:p>
            <a:fld id="{3D9F8818-8663-418F-88CC-D08CC9C29508}" type="datetimeFigureOut">
              <a:rPr lang="en-US" smtClean="0"/>
              <a:t>12/10/24</a:t>
            </a:fld>
            <a:endParaRPr lang="en-US" dirty="0"/>
          </a:p>
        </p:txBody>
      </p:sp>
      <p:sp>
        <p:nvSpPr>
          <p:cNvPr id="5" name="Footer Placeholder 4"/>
          <p:cNvSpPr>
            <a:spLocks noGrp="1"/>
          </p:cNvSpPr>
          <p:nvPr>
            <p:ph type="ftr" sz="quarter" idx="3"/>
          </p:nvPr>
        </p:nvSpPr>
        <p:spPr>
          <a:xfrm>
            <a:off x="3180398" y="5085080"/>
            <a:ext cx="3240405" cy="292100"/>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0848" y="5085080"/>
            <a:ext cx="2160270" cy="292100"/>
          </a:xfrm>
          <a:prstGeom prst="rect">
            <a:avLst/>
          </a:prstGeom>
        </p:spPr>
        <p:txBody>
          <a:bodyPr vert="horz" lIns="91440" tIns="45720" rIns="91440" bIns="45720" rtlCol="0" anchor="ctr"/>
          <a:lstStyle>
            <a:lvl1pPr algn="r">
              <a:defRPr sz="945">
                <a:solidFill>
                  <a:schemeClr val="tx1">
                    <a:tint val="75000"/>
                  </a:schemeClr>
                </a:solidFill>
              </a:defRPr>
            </a:lvl1pPr>
          </a:lstStyle>
          <a:p>
            <a:fld id="{48BA72BF-3C11-498F-A693-382A3FDDF100}" type="slidenum">
              <a:rPr lang="en-US" smtClean="0"/>
              <a:t>‹#›</a:t>
            </a:fld>
            <a:endParaRPr lang="en-US" dirty="0"/>
          </a:p>
        </p:txBody>
      </p:sp>
      <p:sp>
        <p:nvSpPr>
          <p:cNvPr id="10" name="Rectangle 9">
            <a:extLst>
              <a:ext uri="{FF2B5EF4-FFF2-40B4-BE49-F238E27FC236}">
                <a16:creationId xmlns:a16="http://schemas.microsoft.com/office/drawing/2014/main" id="{29D77DB7-9E19-DECD-DDE2-803DBAB4202C}"/>
              </a:ext>
            </a:extLst>
          </p:cNvPr>
          <p:cNvSpPr/>
          <p:nvPr userDrawn="1"/>
        </p:nvSpPr>
        <p:spPr>
          <a:xfrm flipV="1">
            <a:off x="660082" y="1217389"/>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10281"/>
      </p:ext>
    </p:extLst>
  </p:cSld>
  <p:clrMap bg1="lt1" tx1="dk1" bg2="lt2" tx2="dk2" accent1="accent1" accent2="accent2" accent3="accent3" accent4="accent4" accent5="accent5" accent6="accent6" hlink="hlink" folHlink="folHlink"/>
  <p:sldLayoutIdLst>
    <p:sldLayoutId id="2147483706" r:id="rId1"/>
    <p:sldLayoutId id="2147483686" r:id="rId2"/>
    <p:sldLayoutId id="2147483705" r:id="rId3"/>
    <p:sldLayoutId id="2147483711" r:id="rId4"/>
    <p:sldLayoutId id="2147483689" r:id="rId5"/>
    <p:sldLayoutId id="2147483688" r:id="rId6"/>
    <p:sldLayoutId id="2147483714" r:id="rId7"/>
    <p:sldLayoutId id="2147483716" r:id="rId8"/>
    <p:sldLayoutId id="2147483692" r:id="rId9"/>
    <p:sldLayoutId id="2147483693" r:id="rId10"/>
    <p:sldLayoutId id="2147483707" r:id="rId11"/>
    <p:sldLayoutId id="2147483715" r:id="rId12"/>
    <p:sldLayoutId id="2147483708" r:id="rId13"/>
    <p:sldLayoutId id="2147483709" r:id="rId14"/>
    <p:sldLayoutId id="2147483690" r:id="rId15"/>
    <p:sldLayoutId id="2147483691" r:id="rId16"/>
    <p:sldLayoutId id="2147483712" r:id="rId17"/>
    <p:sldLayoutId id="2147483717" r:id="rId18"/>
  </p:sldLayoutIdLst>
  <p:txStyles>
    <p:title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6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BED8-2CFC-0B20-5210-FFC8F636E344}"/>
              </a:ext>
            </a:extLst>
          </p:cNvPr>
          <p:cNvSpPr>
            <a:spLocks noGrp="1"/>
          </p:cNvSpPr>
          <p:nvPr>
            <p:ph type="title"/>
          </p:nvPr>
        </p:nvSpPr>
        <p:spPr>
          <a:xfrm>
            <a:off x="660400" y="292100"/>
            <a:ext cx="8280400" cy="10604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E83E4-3A28-3E98-F385-257C48993569}"/>
              </a:ext>
            </a:extLst>
          </p:cNvPr>
          <p:cNvSpPr>
            <a:spLocks noGrp="1"/>
          </p:cNvSpPr>
          <p:nvPr>
            <p:ph type="body" idx="1"/>
          </p:nvPr>
        </p:nvSpPr>
        <p:spPr>
          <a:xfrm>
            <a:off x="660400" y="1460500"/>
            <a:ext cx="8280400" cy="3481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6AC6E-FD9B-38A0-7382-5390ABA973E4}"/>
              </a:ext>
            </a:extLst>
          </p:cNvPr>
          <p:cNvSpPr>
            <a:spLocks noGrp="1"/>
          </p:cNvSpPr>
          <p:nvPr>
            <p:ph type="dt" sz="half" idx="2"/>
          </p:nvPr>
        </p:nvSpPr>
        <p:spPr>
          <a:xfrm>
            <a:off x="660400" y="5084763"/>
            <a:ext cx="2160588" cy="292100"/>
          </a:xfrm>
          <a:prstGeom prst="rect">
            <a:avLst/>
          </a:prstGeom>
        </p:spPr>
        <p:txBody>
          <a:bodyPr vert="horz" lIns="91440" tIns="45720" rIns="91440" bIns="45720" rtlCol="0" anchor="ctr"/>
          <a:lstStyle>
            <a:lvl1pPr algn="l">
              <a:defRPr sz="1200">
                <a:solidFill>
                  <a:schemeClr val="tx1">
                    <a:tint val="75000"/>
                  </a:schemeClr>
                </a:solidFill>
              </a:defRPr>
            </a:lvl1pPr>
          </a:lstStyle>
          <a:p>
            <a:fld id="{46664118-5BAF-4C7A-9FAB-8A5956EEBE9C}" type="datetimeFigureOut">
              <a:rPr lang="en-US" smtClean="0"/>
              <a:t>12/10/24</a:t>
            </a:fld>
            <a:endParaRPr lang="en-US"/>
          </a:p>
        </p:txBody>
      </p:sp>
      <p:sp>
        <p:nvSpPr>
          <p:cNvPr id="5" name="Footer Placeholder 4">
            <a:extLst>
              <a:ext uri="{FF2B5EF4-FFF2-40B4-BE49-F238E27FC236}">
                <a16:creationId xmlns:a16="http://schemas.microsoft.com/office/drawing/2014/main" id="{8487AEA8-F147-F7EB-BE22-48C69D3C853F}"/>
              </a:ext>
            </a:extLst>
          </p:cNvPr>
          <p:cNvSpPr>
            <a:spLocks noGrp="1"/>
          </p:cNvSpPr>
          <p:nvPr>
            <p:ph type="ftr" sz="quarter" idx="3"/>
          </p:nvPr>
        </p:nvSpPr>
        <p:spPr>
          <a:xfrm>
            <a:off x="3179763" y="5084763"/>
            <a:ext cx="3241675" cy="2921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F6C620-4B18-3E09-1365-AC0912933C5A}"/>
              </a:ext>
            </a:extLst>
          </p:cNvPr>
          <p:cNvSpPr>
            <a:spLocks noGrp="1"/>
          </p:cNvSpPr>
          <p:nvPr>
            <p:ph type="sldNum" sz="quarter" idx="4"/>
          </p:nvPr>
        </p:nvSpPr>
        <p:spPr>
          <a:xfrm>
            <a:off x="6780213" y="5084763"/>
            <a:ext cx="2160587" cy="292100"/>
          </a:xfrm>
          <a:prstGeom prst="rect">
            <a:avLst/>
          </a:prstGeom>
        </p:spPr>
        <p:txBody>
          <a:bodyPr vert="horz" lIns="91440" tIns="45720" rIns="91440" bIns="45720" rtlCol="0" anchor="ctr"/>
          <a:lstStyle>
            <a:lvl1pPr algn="r">
              <a:defRPr sz="1200">
                <a:solidFill>
                  <a:schemeClr val="tx1">
                    <a:tint val="75000"/>
                  </a:schemeClr>
                </a:solidFill>
              </a:defRPr>
            </a:lvl1pPr>
          </a:lstStyle>
          <a:p>
            <a:fld id="{D92E1F56-30FC-4906-B5F1-E8EEC13CC469}" type="slidenum">
              <a:rPr lang="en-US" smtClean="0"/>
              <a:t>‹#›</a:t>
            </a:fld>
            <a:endParaRPr lang="en-US"/>
          </a:p>
        </p:txBody>
      </p:sp>
    </p:spTree>
    <p:extLst>
      <p:ext uri="{BB962C8B-B14F-4D97-AF65-F5344CB8AC3E}">
        <p14:creationId xmlns:p14="http://schemas.microsoft.com/office/powerpoint/2010/main" val="3045244136"/>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awamei.org/grant-program/consolidated-youth-program/" TargetMode="External"/><Relationship Id="rId2" Type="http://schemas.openxmlformats.org/officeDocument/2006/relationships/hyperlink" Target="http://www.justice.gov/ovw/grant-programs" TargetMode="External"/><Relationship Id="rId1" Type="http://schemas.openxmlformats.org/officeDocument/2006/relationships/slideLayout" Target="../slideLayouts/slideLayout19.xml"/><Relationship Id="rId5" Type="http://schemas.openxmlformats.org/officeDocument/2006/relationships/hyperlink" Target="mailto:OVW.Research@usdoj.gov" TargetMode="External"/><Relationship Id="rId4" Type="http://schemas.openxmlformats.org/officeDocument/2006/relationships/hyperlink" Target="mailto:Mary.Storz@usdoj.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hyperlink" Target="https://www.vawamei.org/grant-program/consolidated-youth-program/" TargetMode="External"/><Relationship Id="rId2" Type="http://schemas.openxmlformats.org/officeDocument/2006/relationships/hyperlink" Target="http://www.justice.gov/ovw/grant-programs" TargetMode="External"/><Relationship Id="rId1" Type="http://schemas.openxmlformats.org/officeDocument/2006/relationships/slideLayout" Target="../slideLayouts/slideLayout17.xml"/><Relationship Id="rId5" Type="http://schemas.openxmlformats.org/officeDocument/2006/relationships/hyperlink" Target="mailto:OVW.Research@usdoj.gov" TargetMode="External"/><Relationship Id="rId4" Type="http://schemas.openxmlformats.org/officeDocument/2006/relationships/hyperlink" Target="mailto:Mary.Storz@usdoj.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37/ccp0000722" TargetMode="External"/><Relationship Id="rId2" Type="http://schemas.openxmlformats.org/officeDocument/2006/relationships/hyperlink" Target="https://doi.org/10.5817/CP2023-3-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8B_6222B16A.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B49F-FBE5-50FC-55BC-53482204B203}"/>
              </a:ext>
            </a:extLst>
          </p:cNvPr>
          <p:cNvSpPr txBox="1">
            <a:spLocks/>
          </p:cNvSpPr>
          <p:nvPr/>
        </p:nvSpPr>
        <p:spPr>
          <a:xfrm>
            <a:off x="796946" y="1610946"/>
            <a:ext cx="8281035" cy="930909"/>
          </a:xfrm>
          <a:prstGeom prst="rect">
            <a:avLst/>
          </a:prstGeom>
          <a:noFill/>
        </p:spPr>
        <p:txBody>
          <a:bodyPr anchor="b"/>
          <a:lstStyle>
            <a:lvl1pPr algn="ctr" defTabSz="720090" rtl="0" eaLnBrk="1" latinLnBrk="0" hangingPunct="1">
              <a:lnSpc>
                <a:spcPct val="90000"/>
              </a:lnSpc>
              <a:spcBef>
                <a:spcPct val="0"/>
              </a:spcBef>
              <a:buNone/>
              <a:defRPr sz="4400" b="1" kern="1200">
                <a:ln>
                  <a:solidFill>
                    <a:srgbClr val="0F153E"/>
                  </a:solidFill>
                </a:ln>
                <a:solidFill>
                  <a:srgbClr val="0F153E"/>
                </a:solidFill>
                <a:latin typeface="Book Antiqua" panose="02040602050305030304" pitchFamily="18" charset="0"/>
                <a:ea typeface="+mj-ea"/>
                <a:cs typeface="+mj-cs"/>
              </a:defRPr>
            </a:lvl1pPr>
          </a:lstStyle>
          <a:p>
            <a:r>
              <a:rPr lang="en-US" dirty="0"/>
              <a:t>New Grantee Orientation: Performance Reporting </a:t>
            </a:r>
          </a:p>
        </p:txBody>
      </p:sp>
      <p:sp>
        <p:nvSpPr>
          <p:cNvPr id="3" name="Text Placeholder 2">
            <a:extLst>
              <a:ext uri="{FF2B5EF4-FFF2-40B4-BE49-F238E27FC236}">
                <a16:creationId xmlns:a16="http://schemas.microsoft.com/office/drawing/2014/main" id="{4E9F278B-185A-36AB-9917-C0CDE899866C}"/>
              </a:ext>
            </a:extLst>
          </p:cNvPr>
          <p:cNvSpPr txBox="1">
            <a:spLocks/>
          </p:cNvSpPr>
          <p:nvPr/>
        </p:nvSpPr>
        <p:spPr>
          <a:xfrm>
            <a:off x="655082" y="2909570"/>
            <a:ext cx="8281035" cy="837381"/>
          </a:xfrm>
          <a:prstGeom prst="rect">
            <a:avLst/>
          </a:prstGeom>
        </p:spPr>
        <p:txBody>
          <a:bodyPr/>
          <a:lstStyle>
            <a:lvl1pPr marL="0" indent="0" algn="ctr" defTabSz="720090" rtl="0" eaLnBrk="1" latinLnBrk="0" hangingPunct="1">
              <a:lnSpc>
                <a:spcPct val="90000"/>
              </a:lnSpc>
              <a:spcBef>
                <a:spcPts val="788"/>
              </a:spcBef>
              <a:buFont typeface="Arial" panose="020B0604020202020204" pitchFamily="34" charset="0"/>
              <a:buNone/>
              <a:defRPr sz="1890" kern="1200">
                <a:solidFill>
                  <a:schemeClr val="tx1">
                    <a:tint val="75000"/>
                  </a:schemeClr>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575" kern="1200">
                <a:solidFill>
                  <a:schemeClr val="tx1">
                    <a:tint val="75000"/>
                  </a:schemeClr>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1418" kern="1200">
                <a:solidFill>
                  <a:schemeClr val="tx1">
                    <a:tint val="75000"/>
                  </a:schemeClr>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9pPr>
          </a:lstStyle>
          <a:p>
            <a:r>
              <a:rPr lang="en-US" sz="2400" dirty="0"/>
              <a:t>Performance, Assessment, Research, and Evaluation (PARE) Unit</a:t>
            </a:r>
          </a:p>
          <a:p>
            <a:r>
              <a:rPr lang="en-US" sz="2400"/>
              <a:t>FY 2024 CY </a:t>
            </a:r>
            <a:r>
              <a:rPr lang="en-US" sz="2400" dirty="0"/>
              <a:t>and </a:t>
            </a:r>
            <a:r>
              <a:rPr lang="en-US" sz="2400"/>
              <a:t>EM grantees</a:t>
            </a:r>
            <a:endParaRPr lang="en-US" sz="2400" dirty="0"/>
          </a:p>
        </p:txBody>
      </p:sp>
      <p:sp>
        <p:nvSpPr>
          <p:cNvPr id="4" name="Date Placeholder 3">
            <a:extLst>
              <a:ext uri="{FF2B5EF4-FFF2-40B4-BE49-F238E27FC236}">
                <a16:creationId xmlns:a16="http://schemas.microsoft.com/office/drawing/2014/main" id="{284BDC6F-F51E-3F2C-F26C-D03C0E47B51B}"/>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5" name="Slide Number Placeholder 5">
            <a:extLst>
              <a:ext uri="{FF2B5EF4-FFF2-40B4-BE49-F238E27FC236}">
                <a16:creationId xmlns:a16="http://schemas.microsoft.com/office/drawing/2014/main" id="{8FB0FED5-23D7-C847-AFD1-9AD8447CE9EB}"/>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1</a:t>
            </a:fld>
            <a:endParaRPr lang="en-US" dirty="0"/>
          </a:p>
        </p:txBody>
      </p:sp>
      <p:sp>
        <p:nvSpPr>
          <p:cNvPr id="7" name="Rectangle 6" descr="Turquoise line">
            <a:extLst>
              <a:ext uri="{FF2B5EF4-FFF2-40B4-BE49-F238E27FC236}">
                <a16:creationId xmlns:a16="http://schemas.microsoft.com/office/drawing/2014/main" id="{D223FA37-E36A-7933-F247-079AB81D6D20}"/>
              </a:ext>
            </a:extLst>
          </p:cNvPr>
          <p:cNvSpPr/>
          <p:nvPr/>
        </p:nvSpPr>
        <p:spPr>
          <a:xfrm flipV="1">
            <a:off x="3148013" y="2689114"/>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40C7F97-C14B-C6E7-794B-6A7F07B52FBA}"/>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469897CF-85CE-43EE-7269-861DBA4F9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10" name="Picture 9" descr="U.S. Department of Justice Office on Violence Against Women white logo&#10;">
            <a:extLst>
              <a:ext uri="{FF2B5EF4-FFF2-40B4-BE49-F238E27FC236}">
                <a16:creationId xmlns:a16="http://schemas.microsoft.com/office/drawing/2014/main" id="{5FC783E5-C799-06C7-8FD6-50A452BD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Tree>
    <p:extLst>
      <p:ext uri="{BB962C8B-B14F-4D97-AF65-F5344CB8AC3E}">
        <p14:creationId xmlns:p14="http://schemas.microsoft.com/office/powerpoint/2010/main" val="98647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351A-C797-2AE3-C9AF-7973504DE3BB}"/>
              </a:ext>
            </a:extLst>
          </p:cNvPr>
          <p:cNvSpPr>
            <a:spLocks noGrp="1"/>
          </p:cNvSpPr>
          <p:nvPr>
            <p:ph type="title"/>
          </p:nvPr>
        </p:nvSpPr>
        <p:spPr>
          <a:xfrm>
            <a:off x="383961" y="410273"/>
            <a:ext cx="3905988" cy="1113183"/>
          </a:xfrm>
        </p:spPr>
        <p:txBody>
          <a:bodyPr/>
          <a:lstStyle/>
          <a:p>
            <a:r>
              <a:rPr lang="en-US" dirty="0"/>
              <a:t>Informed, Confidential, and Secure</a:t>
            </a:r>
          </a:p>
        </p:txBody>
      </p:sp>
      <p:sp>
        <p:nvSpPr>
          <p:cNvPr id="3" name="Text Placeholder 2">
            <a:extLst>
              <a:ext uri="{FF2B5EF4-FFF2-40B4-BE49-F238E27FC236}">
                <a16:creationId xmlns:a16="http://schemas.microsoft.com/office/drawing/2014/main" id="{7C3474F3-B143-C08E-EBDA-5F59A3CBAE43}"/>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D89F9AD4-A057-0E1E-951F-955A3E181410}"/>
              </a:ext>
            </a:extLst>
          </p:cNvPr>
          <p:cNvSpPr>
            <a:spLocks noGrp="1"/>
          </p:cNvSpPr>
          <p:nvPr>
            <p:ph type="body" sz="half" idx="10"/>
          </p:nvPr>
        </p:nvSpPr>
        <p:spPr>
          <a:xfrm>
            <a:off x="5344694" y="221673"/>
            <a:ext cx="4122579" cy="4775200"/>
          </a:xfrm>
        </p:spPr>
        <p:txBody>
          <a:bodyPr>
            <a:normAutofit/>
          </a:bodyPr>
          <a:lstStyle/>
          <a:p>
            <a:pPr marL="0" marR="0">
              <a:lnSpc>
                <a:spcPct val="107000"/>
              </a:lnSpc>
              <a:spcBef>
                <a:spcPts val="0"/>
              </a:spcBef>
              <a:spcAft>
                <a:spcPts val="0"/>
              </a:spcAft>
            </a:pPr>
            <a:endParaRPr lang="en-US" sz="28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dirty="0">
                <a:effectLst/>
                <a:ea typeface="Calibri" panose="020F0502020204030204" pitchFamily="34" charset="0"/>
                <a:cs typeface="Arial" panose="020B0604020202020204" pitchFamily="34" charset="0"/>
              </a:rPr>
              <a:t>When victims or participants share their data or participate in services, they should be </a:t>
            </a:r>
            <a:r>
              <a:rPr lang="en-US" sz="2800" b="1" dirty="0">
                <a:effectLst/>
                <a:ea typeface="Calibri" panose="020F0502020204030204" pitchFamily="34" charset="0"/>
                <a:cs typeface="Arial" panose="020B0604020202020204" pitchFamily="34" charset="0"/>
              </a:rPr>
              <a:t>informed about how, when, and by whom their data will be used and how their data will be stored</a:t>
            </a:r>
            <a:r>
              <a:rPr lang="en-US" sz="2800" dirty="0">
                <a:effectLst/>
                <a:ea typeface="Calibri" panose="020F0502020204030204" pitchFamily="34" charset="0"/>
                <a:cs typeface="Arial" panose="020B0604020202020204" pitchFamily="34" charset="0"/>
              </a:rPr>
              <a:t>. </a:t>
            </a:r>
          </a:p>
          <a:p>
            <a:pPr marL="0" marR="0">
              <a:lnSpc>
                <a:spcPct val="107000"/>
              </a:lnSpc>
              <a:spcBef>
                <a:spcPts val="0"/>
              </a:spcBef>
              <a:spcAft>
                <a:spcPts val="0"/>
              </a:spcAft>
            </a:pPr>
            <a:endParaRPr lang="en-US" dirty="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040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E549-FBCE-73EB-2619-9498E0F931FB}"/>
              </a:ext>
            </a:extLst>
          </p:cNvPr>
          <p:cNvSpPr>
            <a:spLocks noGrp="1"/>
          </p:cNvSpPr>
          <p:nvPr>
            <p:ph type="title"/>
          </p:nvPr>
        </p:nvSpPr>
        <p:spPr>
          <a:xfrm>
            <a:off x="350520" y="418818"/>
            <a:ext cx="3905988" cy="1113183"/>
          </a:xfrm>
        </p:spPr>
        <p:txBody>
          <a:bodyPr/>
          <a:lstStyle/>
          <a:p>
            <a:r>
              <a:rPr lang="en-US" dirty="0"/>
              <a:t>Meaningful and Useful </a:t>
            </a:r>
          </a:p>
        </p:txBody>
      </p:sp>
      <p:sp>
        <p:nvSpPr>
          <p:cNvPr id="3" name="Text Placeholder 2">
            <a:extLst>
              <a:ext uri="{FF2B5EF4-FFF2-40B4-BE49-F238E27FC236}">
                <a16:creationId xmlns:a16="http://schemas.microsoft.com/office/drawing/2014/main" id="{BEB02F28-25BE-C626-0048-10C259EB79E9}"/>
              </a:ext>
            </a:extLst>
          </p:cNvPr>
          <p:cNvSpPr>
            <a:spLocks noGrp="1"/>
          </p:cNvSpPr>
          <p:nvPr>
            <p:ph type="body" sz="half" idx="2"/>
          </p:nvPr>
        </p:nvSpPr>
        <p:spPr/>
        <p:txBody>
          <a:bodyPr/>
          <a:lstStyle/>
          <a:p>
            <a:r>
              <a:rPr lang="en-US" dirty="0"/>
              <a:t>OVW uses reports to monitor an award and report to Congress </a:t>
            </a:r>
          </a:p>
          <a:p>
            <a:endParaRPr lang="en-US" dirty="0"/>
          </a:p>
          <a:p>
            <a:r>
              <a:rPr lang="en-US" dirty="0"/>
              <a:t>Using narrative fields is a good was to provide more detail to OVW. </a:t>
            </a:r>
          </a:p>
          <a:p>
            <a:endParaRPr lang="en-US" dirty="0"/>
          </a:p>
          <a:p>
            <a:endParaRPr lang="en-US" dirty="0"/>
          </a:p>
        </p:txBody>
      </p:sp>
      <p:sp>
        <p:nvSpPr>
          <p:cNvPr id="4" name="Text Placeholder 3">
            <a:extLst>
              <a:ext uri="{FF2B5EF4-FFF2-40B4-BE49-F238E27FC236}">
                <a16:creationId xmlns:a16="http://schemas.microsoft.com/office/drawing/2014/main" id="{29BA7DFA-33AE-ABF6-9D0A-FE00CBD4FE39}"/>
              </a:ext>
            </a:extLst>
          </p:cNvPr>
          <p:cNvSpPr>
            <a:spLocks noGrp="1"/>
          </p:cNvSpPr>
          <p:nvPr>
            <p:ph type="body" sz="half" idx="10"/>
          </p:nvPr>
        </p:nvSpPr>
        <p:spPr>
          <a:xfrm>
            <a:off x="5344694" y="339668"/>
            <a:ext cx="4256506" cy="4807064"/>
          </a:xfrm>
        </p:spPr>
        <p:txBody>
          <a:bodyPr>
            <a:noAutofit/>
          </a:bodyPr>
          <a:lstStyle/>
          <a:p>
            <a:r>
              <a:rPr lang="en-US" b="1" dirty="0">
                <a:effectLst/>
                <a:ea typeface="Calibri" panose="020F0502020204030204" pitchFamily="34" charset="0"/>
              </a:rPr>
              <a:t>Recipients should consider which data are meaningful, useful, and appropriate for the communities served.</a:t>
            </a:r>
          </a:p>
          <a:p>
            <a:endParaRPr lang="en-US" dirty="0">
              <a:ea typeface="Calibri" panose="020F0502020204030204" pitchFamily="34" charset="0"/>
            </a:endParaRPr>
          </a:p>
          <a:p>
            <a:r>
              <a:rPr lang="en-US" dirty="0">
                <a:effectLst/>
                <a:ea typeface="Calibri" panose="020F0502020204030204" pitchFamily="34" charset="0"/>
              </a:rPr>
              <a:t>Avoid asking additional questions of participants that do not directly relate to service provision and safety</a:t>
            </a:r>
            <a:r>
              <a:rPr lang="en-US" b="1" dirty="0">
                <a:effectLst/>
                <a:ea typeface="Calibri" panose="020F0502020204030204" pitchFamily="34" charset="0"/>
              </a:rPr>
              <a:t>.</a:t>
            </a:r>
          </a:p>
          <a:p>
            <a:endParaRPr lang="en-US" b="1" dirty="0">
              <a:ea typeface="Calibri" panose="020F0502020204030204" pitchFamily="34" charset="0"/>
            </a:endParaRPr>
          </a:p>
          <a:p>
            <a:r>
              <a:rPr lang="en-US" b="1" dirty="0">
                <a:effectLst/>
                <a:ea typeface="Calibri" panose="020F0502020204030204" pitchFamily="34" charset="0"/>
              </a:rPr>
              <a:t>Fulfilling OVW reporting requirements should not mean placing an undue burden on participants.</a:t>
            </a:r>
            <a:endParaRPr lang="en-US" dirty="0"/>
          </a:p>
        </p:txBody>
      </p:sp>
    </p:spTree>
    <p:extLst>
      <p:ext uri="{BB962C8B-B14F-4D97-AF65-F5344CB8AC3E}">
        <p14:creationId xmlns:p14="http://schemas.microsoft.com/office/powerpoint/2010/main" val="376721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01A9-D7D7-1EFA-02EC-67394B83B803}"/>
              </a:ext>
            </a:extLst>
          </p:cNvPr>
          <p:cNvSpPr>
            <a:spLocks noGrp="1"/>
          </p:cNvSpPr>
          <p:nvPr>
            <p:ph type="title"/>
          </p:nvPr>
        </p:nvSpPr>
        <p:spPr/>
        <p:txBody>
          <a:bodyPr/>
          <a:lstStyle/>
          <a:p>
            <a:r>
              <a:rPr lang="en-US" dirty="0"/>
              <a:t>Appropriate, Accessible, and Equitable </a:t>
            </a:r>
          </a:p>
        </p:txBody>
      </p:sp>
      <p:sp>
        <p:nvSpPr>
          <p:cNvPr id="3" name="Text Placeholder 2">
            <a:extLst>
              <a:ext uri="{FF2B5EF4-FFF2-40B4-BE49-F238E27FC236}">
                <a16:creationId xmlns:a16="http://schemas.microsoft.com/office/drawing/2014/main" id="{43D1A601-FB7C-1888-0AB2-24FA92F9C202}"/>
              </a:ext>
            </a:extLst>
          </p:cNvPr>
          <p:cNvSpPr>
            <a:spLocks noGrp="1"/>
          </p:cNvSpPr>
          <p:nvPr>
            <p:ph type="body" sz="half" idx="2"/>
          </p:nvPr>
        </p:nvSpPr>
        <p:spPr/>
        <p:txBody>
          <a:bodyPr/>
          <a:lstStyle/>
          <a:p>
            <a:endParaRPr lang="en-US" dirty="0"/>
          </a:p>
        </p:txBody>
      </p:sp>
      <p:sp>
        <p:nvSpPr>
          <p:cNvPr id="4" name="Text Placeholder 3">
            <a:extLst>
              <a:ext uri="{FF2B5EF4-FFF2-40B4-BE49-F238E27FC236}">
                <a16:creationId xmlns:a16="http://schemas.microsoft.com/office/drawing/2014/main" id="{75998084-6B55-30B4-3C3A-9DFCE7D21A56}"/>
              </a:ext>
            </a:extLst>
          </p:cNvPr>
          <p:cNvSpPr>
            <a:spLocks noGrp="1"/>
          </p:cNvSpPr>
          <p:nvPr>
            <p:ph type="body" sz="half" idx="10"/>
          </p:nvPr>
        </p:nvSpPr>
        <p:spPr>
          <a:xfrm>
            <a:off x="5411574" y="821585"/>
            <a:ext cx="3839105" cy="4397071"/>
          </a:xfrm>
        </p:spPr>
        <p:txBody>
          <a:bodyPr>
            <a:normAutofit/>
          </a:bodyPr>
          <a:lstStyle/>
          <a:p>
            <a:r>
              <a:rPr lang="en-US" b="1" dirty="0">
                <a:effectLst/>
                <a:ea typeface="Calibri" panose="020F0502020204030204" pitchFamily="34" charset="0"/>
              </a:rPr>
              <a:t>Victims should never be required to share demographic information as a condition for receiving OVW-funded services.</a:t>
            </a:r>
          </a:p>
          <a:p>
            <a:endParaRPr lang="en-US" b="1" dirty="0"/>
          </a:p>
          <a:p>
            <a:r>
              <a:rPr lang="en-US" dirty="0"/>
              <a:t>Screening tools, intake forms, and other data collection mechanisms should be available in languages and formats to ensure meaningful access in communities served. </a:t>
            </a:r>
          </a:p>
        </p:txBody>
      </p:sp>
    </p:spTree>
    <p:extLst>
      <p:ext uri="{BB962C8B-B14F-4D97-AF65-F5344CB8AC3E}">
        <p14:creationId xmlns:p14="http://schemas.microsoft.com/office/powerpoint/2010/main" val="167398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9BF0E-662A-90E8-470B-136183DDAA91}"/>
              </a:ext>
            </a:extLst>
          </p:cNvPr>
          <p:cNvSpPr/>
          <p:nvPr/>
        </p:nvSpPr>
        <p:spPr>
          <a:xfrm>
            <a:off x="0" y="-87464"/>
            <a:ext cx="9601200" cy="564089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B1692EE-8404-D39F-BB2B-D7C42D9C1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23" y="4656869"/>
            <a:ext cx="563585" cy="563205"/>
          </a:xfrm>
          <a:prstGeom prst="rect">
            <a:avLst/>
          </a:prstGeom>
        </p:spPr>
      </p:pic>
      <p:pic>
        <p:nvPicPr>
          <p:cNvPr id="4" name="Picture 3" descr="U.S. Department of Justice Office on Violence Against Women white logo&#10;">
            <a:extLst>
              <a:ext uri="{FF2B5EF4-FFF2-40B4-BE49-F238E27FC236}">
                <a16:creationId xmlns:a16="http://schemas.microsoft.com/office/drawing/2014/main" id="{800082D3-3415-D3E9-177C-7F9276D1A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890" y="4580923"/>
            <a:ext cx="925394" cy="715099"/>
          </a:xfrm>
          <a:prstGeom prst="rect">
            <a:avLst/>
          </a:prstGeom>
        </p:spPr>
      </p:pic>
      <p:sp>
        <p:nvSpPr>
          <p:cNvPr id="5" name="Title 1">
            <a:extLst>
              <a:ext uri="{FF2B5EF4-FFF2-40B4-BE49-F238E27FC236}">
                <a16:creationId xmlns:a16="http://schemas.microsoft.com/office/drawing/2014/main" id="{5FA98CED-9F6E-3B5B-9F85-0599E292F66B}"/>
              </a:ext>
            </a:extLst>
          </p:cNvPr>
          <p:cNvSpPr txBox="1">
            <a:spLocks/>
          </p:cNvSpPr>
          <p:nvPr/>
        </p:nvSpPr>
        <p:spPr>
          <a:xfrm>
            <a:off x="655082" y="533215"/>
            <a:ext cx="8281035" cy="2137409"/>
          </a:xfrm>
          <a:prstGeom prst="rect">
            <a:avLst/>
          </a:prstGeom>
          <a:noFill/>
        </p:spPr>
        <p:txBody>
          <a:bodyPr anchor="b"/>
          <a:lstStyle>
            <a:lvl1pPr algn="ctr" defTabSz="720090" rtl="0" eaLnBrk="1" latinLnBrk="0" hangingPunct="1">
              <a:lnSpc>
                <a:spcPct val="90000"/>
              </a:lnSpc>
              <a:spcBef>
                <a:spcPct val="0"/>
              </a:spcBef>
              <a:buNone/>
              <a:defRPr sz="4400" b="1" kern="1200">
                <a:ln>
                  <a:solidFill>
                    <a:schemeClr val="bg1"/>
                  </a:solidFill>
                </a:ln>
                <a:solidFill>
                  <a:schemeClr val="bg1"/>
                </a:solidFill>
                <a:latin typeface="Book Antiqua" panose="02040602050305030304" pitchFamily="18" charset="0"/>
                <a:ea typeface="+mj-ea"/>
                <a:cs typeface="+mj-cs"/>
              </a:defRPr>
            </a:lvl1pPr>
          </a:lstStyle>
          <a:p>
            <a:r>
              <a:rPr lang="en-US" dirty="0"/>
              <a:t>VAWA IMPACT Tool</a:t>
            </a:r>
          </a:p>
        </p:txBody>
      </p:sp>
      <p:sp>
        <p:nvSpPr>
          <p:cNvPr id="6" name="Text Placeholder 2">
            <a:extLst>
              <a:ext uri="{FF2B5EF4-FFF2-40B4-BE49-F238E27FC236}">
                <a16:creationId xmlns:a16="http://schemas.microsoft.com/office/drawing/2014/main" id="{C5B645BE-7B81-8D36-9ED5-E1A31787E4C9}"/>
              </a:ext>
            </a:extLst>
          </p:cNvPr>
          <p:cNvSpPr txBox="1">
            <a:spLocks/>
          </p:cNvSpPr>
          <p:nvPr/>
        </p:nvSpPr>
        <p:spPr>
          <a:xfrm>
            <a:off x="655082" y="2988678"/>
            <a:ext cx="8281035" cy="1289284"/>
          </a:xfrm>
          <a:prstGeom prst="rect">
            <a:avLst/>
          </a:prstGeom>
        </p:spPr>
        <p:txBody>
          <a:bodyPr>
            <a:normAutofit/>
          </a:bodyPr>
          <a:lstStyle>
            <a:lvl1pPr marL="0" indent="0" algn="ctr" defTabSz="720090" rtl="0" eaLnBrk="1" latinLnBrk="0" hangingPunct="1">
              <a:lnSpc>
                <a:spcPct val="90000"/>
              </a:lnSpc>
              <a:spcBef>
                <a:spcPts val="788"/>
              </a:spcBef>
              <a:buFont typeface="Arial" panose="020B0604020202020204" pitchFamily="34" charset="0"/>
              <a:buNone/>
              <a:defRPr sz="2000" kern="1200">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575" kern="1200">
                <a:solidFill>
                  <a:schemeClr val="tx1">
                    <a:tint val="75000"/>
                  </a:schemeClr>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1418" kern="1200">
                <a:solidFill>
                  <a:schemeClr val="tx1">
                    <a:tint val="75000"/>
                  </a:schemeClr>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1260" kern="1200">
                <a:solidFill>
                  <a:schemeClr val="tx1">
                    <a:tint val="75000"/>
                  </a:schemeClr>
                </a:solidFill>
                <a:latin typeface="+mn-lt"/>
                <a:ea typeface="+mn-ea"/>
                <a:cs typeface="+mn-cs"/>
              </a:defRPr>
            </a:lvl9pPr>
          </a:lstStyle>
          <a:p>
            <a:r>
              <a:rPr lang="en-US" sz="2400" dirty="0"/>
              <a:t>Logistics of Performance Reporting</a:t>
            </a:r>
          </a:p>
        </p:txBody>
      </p:sp>
      <p:sp>
        <p:nvSpPr>
          <p:cNvPr id="7" name="Rectangle 6">
            <a:extLst>
              <a:ext uri="{FF2B5EF4-FFF2-40B4-BE49-F238E27FC236}">
                <a16:creationId xmlns:a16="http://schemas.microsoft.com/office/drawing/2014/main" id="{73AC4490-D18B-7DAC-E51D-744417DB4681}"/>
              </a:ext>
            </a:extLst>
          </p:cNvPr>
          <p:cNvSpPr/>
          <p:nvPr/>
        </p:nvSpPr>
        <p:spPr>
          <a:xfrm flipV="1">
            <a:off x="660082" y="1217389"/>
            <a:ext cx="3434840" cy="10817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Turquoise line">
            <a:extLst>
              <a:ext uri="{FF2B5EF4-FFF2-40B4-BE49-F238E27FC236}">
                <a16:creationId xmlns:a16="http://schemas.microsoft.com/office/drawing/2014/main" id="{07B19F94-B350-4C1A-095A-A2C585189639}"/>
              </a:ext>
            </a:extLst>
          </p:cNvPr>
          <p:cNvSpPr/>
          <p:nvPr/>
        </p:nvSpPr>
        <p:spPr>
          <a:xfrm flipV="1">
            <a:off x="3078179" y="2709748"/>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44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715" y="364341"/>
            <a:ext cx="6617770" cy="811040"/>
          </a:xfrm>
        </p:spPr>
        <p:txBody>
          <a:bodyPr/>
          <a:lstStyle/>
          <a:p>
            <a:r>
              <a:rPr lang="en-US" dirty="0"/>
              <a:t>The Reporting Cycle</a:t>
            </a:r>
          </a:p>
        </p:txBody>
      </p:sp>
      <p:sp>
        <p:nvSpPr>
          <p:cNvPr id="4" name="Footer Placeholder 3"/>
          <p:cNvSpPr>
            <a:spLocks noGrp="1"/>
          </p:cNvSpPr>
          <p:nvPr>
            <p:ph type="ftr" sz="quarter" idx="11"/>
          </p:nvPr>
        </p:nvSpPr>
        <p:spPr/>
        <p:txBody>
          <a:bodyPr/>
          <a:lstStyle/>
          <a:p>
            <a:r>
              <a:rPr lang="en-US"/>
              <a:t>CY and EM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8" name="Picture 7" descr="The grantee fills out their report in the web-based IMPACT tool. Then, the reported data goes from the grantee to JustGrants to OVW to VAWA MEI and back to OVW.">
            <a:extLst>
              <a:ext uri="{FF2B5EF4-FFF2-40B4-BE49-F238E27FC236}">
                <a16:creationId xmlns:a16="http://schemas.microsoft.com/office/drawing/2014/main" id="{2A5EB199-494F-1EE3-2554-A85ACD618900}"/>
              </a:ext>
            </a:extLst>
          </p:cNvPr>
          <p:cNvPicPr>
            <a:picLocks noChangeAspect="1"/>
          </p:cNvPicPr>
          <p:nvPr/>
        </p:nvPicPr>
        <p:blipFill>
          <a:blip r:embed="rId3"/>
          <a:stretch>
            <a:fillRect/>
          </a:stretch>
        </p:blipFill>
        <p:spPr>
          <a:xfrm>
            <a:off x="716650" y="1395144"/>
            <a:ext cx="8167899" cy="3564783"/>
          </a:xfrm>
          <a:prstGeom prst="rect">
            <a:avLst/>
          </a:prstGeom>
        </p:spPr>
      </p:pic>
    </p:spTree>
    <p:extLst>
      <p:ext uri="{BB962C8B-B14F-4D97-AF65-F5344CB8AC3E}">
        <p14:creationId xmlns:p14="http://schemas.microsoft.com/office/powerpoint/2010/main" val="78926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B4B3-5763-7939-0F43-2A2EAD69A65E}"/>
              </a:ext>
            </a:extLst>
          </p:cNvPr>
          <p:cNvSpPr>
            <a:spLocks noGrp="1"/>
          </p:cNvSpPr>
          <p:nvPr>
            <p:ph type="title"/>
          </p:nvPr>
        </p:nvSpPr>
        <p:spPr/>
        <p:txBody>
          <a:bodyPr>
            <a:normAutofit/>
          </a:bodyPr>
          <a:lstStyle/>
          <a:p>
            <a:r>
              <a:rPr lang="en-US" dirty="0"/>
              <a:t>Reporting in the VAWA IMPACT Tool</a:t>
            </a:r>
          </a:p>
        </p:txBody>
      </p:sp>
      <p:sp>
        <p:nvSpPr>
          <p:cNvPr id="3" name="Content Placeholder 2">
            <a:extLst>
              <a:ext uri="{FF2B5EF4-FFF2-40B4-BE49-F238E27FC236}">
                <a16:creationId xmlns:a16="http://schemas.microsoft.com/office/drawing/2014/main" id="{BB733887-0EE6-FDCB-ADD0-9531C1FBD9A2}"/>
              </a:ext>
            </a:extLst>
          </p:cNvPr>
          <p:cNvSpPr>
            <a:spLocks noGrp="1"/>
          </p:cNvSpPr>
          <p:nvPr>
            <p:ph idx="1"/>
          </p:nvPr>
        </p:nvSpPr>
        <p:spPr>
          <a:xfrm>
            <a:off x="766618" y="1557322"/>
            <a:ext cx="7438711" cy="3670460"/>
          </a:xfrm>
        </p:spPr>
        <p:txBody>
          <a:bodyPr>
            <a:normAutofit/>
          </a:bodyPr>
          <a:lstStyle/>
          <a:p>
            <a:pPr>
              <a:spcAft>
                <a:spcPts val="480"/>
              </a:spcAft>
            </a:pPr>
            <a:r>
              <a:rPr lang="en-US" sz="2240" dirty="0">
                <a:solidFill>
                  <a:srgbClr val="003E52"/>
                </a:solidFill>
                <a:latin typeface="Calibri"/>
                <a:cs typeface="Calibri"/>
              </a:rPr>
              <a:t>Grantees prepare their performance reports in the VAWA IMPACT Tool</a:t>
            </a:r>
          </a:p>
          <a:p>
            <a:pPr marL="377952" lvl="1" indent="-183388">
              <a:spcAft>
                <a:spcPts val="480"/>
              </a:spcAft>
            </a:pPr>
            <a:r>
              <a:rPr lang="en-US" sz="2080" dirty="0">
                <a:latin typeface="Calibri"/>
                <a:cs typeface="Calibri"/>
              </a:rPr>
              <a:t>This is a new web-based reporting tool for all OVW grantees</a:t>
            </a:r>
          </a:p>
          <a:p>
            <a:pPr marL="377952" lvl="1" indent="-183388">
              <a:spcAft>
                <a:spcPts val="480"/>
              </a:spcAft>
            </a:pPr>
            <a:r>
              <a:rPr lang="en-US" sz="2080" dirty="0">
                <a:latin typeface="Calibri"/>
                <a:cs typeface="Calibri"/>
              </a:rPr>
              <a:t>Grantees will be able to access the tool March 3, 2025</a:t>
            </a:r>
          </a:p>
          <a:p>
            <a:pPr>
              <a:spcAft>
                <a:spcPts val="480"/>
              </a:spcAft>
            </a:pPr>
            <a:r>
              <a:rPr lang="en-US" sz="2240" dirty="0">
                <a:latin typeface="Calibri"/>
                <a:cs typeface="Calibri"/>
              </a:rPr>
              <a:t>The July to Dec 2024 </a:t>
            </a:r>
            <a:r>
              <a:rPr lang="en-US" sz="2240">
                <a:latin typeface="Calibri"/>
                <a:cs typeface="Calibri"/>
              </a:rPr>
              <a:t>reporting due date </a:t>
            </a:r>
            <a:r>
              <a:rPr lang="en-US" sz="2240" dirty="0">
                <a:latin typeface="Calibri"/>
                <a:cs typeface="Calibri"/>
              </a:rPr>
              <a:t>has been pushed back 2 months!</a:t>
            </a:r>
          </a:p>
          <a:p>
            <a:pPr marL="377952" lvl="1" indent="-183388">
              <a:spcAft>
                <a:spcPts val="480"/>
              </a:spcAft>
            </a:pPr>
            <a:r>
              <a:rPr lang="en-US" sz="2080" dirty="0">
                <a:latin typeface="Calibri"/>
                <a:cs typeface="Calibri"/>
              </a:rPr>
              <a:t>Normal due date for Jul-Dec performance reports: January 30</a:t>
            </a:r>
          </a:p>
          <a:p>
            <a:pPr marL="377952" lvl="1" indent="-183388">
              <a:spcAft>
                <a:spcPts val="480"/>
              </a:spcAft>
            </a:pPr>
            <a:r>
              <a:rPr lang="en-US" sz="2080" dirty="0">
                <a:latin typeface="Calibri"/>
                <a:cs typeface="Calibri"/>
              </a:rPr>
              <a:t>Due date for Jul-Dec 2024 reports: March 31, 2025</a:t>
            </a:r>
          </a:p>
          <a:p>
            <a:pPr marL="194056" lvl="1" indent="0">
              <a:buNone/>
            </a:pPr>
            <a:endParaRPr lang="en-US" dirty="0">
              <a:cs typeface="Calibri" panose="020F0502020204030204" pitchFamily="34" charset="0"/>
            </a:endParaRPr>
          </a:p>
        </p:txBody>
      </p:sp>
      <p:sp>
        <p:nvSpPr>
          <p:cNvPr id="5" name="Slide Number Placeholder 4">
            <a:extLst>
              <a:ext uri="{FF2B5EF4-FFF2-40B4-BE49-F238E27FC236}">
                <a16:creationId xmlns:a16="http://schemas.microsoft.com/office/drawing/2014/main" id="{4FE20496-C8E2-CA1A-5F04-9C6AB709033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7140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3AA578-6B7B-A697-F079-FF17CADA8327}"/>
              </a:ext>
            </a:extLst>
          </p:cNvPr>
          <p:cNvSpPr/>
          <p:nvPr/>
        </p:nvSpPr>
        <p:spPr>
          <a:xfrm>
            <a:off x="3675889" y="2803037"/>
            <a:ext cx="628994" cy="1071310"/>
          </a:xfrm>
          <a:prstGeom prst="rect">
            <a:avLst/>
          </a:prstGeom>
          <a:solidFill>
            <a:srgbClr val="FFFA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2" name="Title 1">
            <a:extLst>
              <a:ext uri="{FF2B5EF4-FFF2-40B4-BE49-F238E27FC236}">
                <a16:creationId xmlns:a16="http://schemas.microsoft.com/office/drawing/2014/main" id="{9B16B4B3-5763-7939-0F43-2A2EAD69A65E}"/>
              </a:ext>
            </a:extLst>
          </p:cNvPr>
          <p:cNvSpPr>
            <a:spLocks noGrp="1"/>
          </p:cNvSpPr>
          <p:nvPr>
            <p:ph type="title"/>
          </p:nvPr>
        </p:nvSpPr>
        <p:spPr/>
        <p:txBody>
          <a:bodyPr>
            <a:normAutofit/>
          </a:bodyPr>
          <a:lstStyle/>
          <a:p>
            <a:r>
              <a:rPr lang="en-US" dirty="0"/>
              <a:t>How to Fill Out Your Performance Report</a:t>
            </a:r>
          </a:p>
        </p:txBody>
      </p:sp>
      <p:sp>
        <p:nvSpPr>
          <p:cNvPr id="5" name="Slide Number Placeholder 4">
            <a:extLst>
              <a:ext uri="{FF2B5EF4-FFF2-40B4-BE49-F238E27FC236}">
                <a16:creationId xmlns:a16="http://schemas.microsoft.com/office/drawing/2014/main" id="{4FE20496-C8E2-CA1A-5F04-9C6AB709033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8" name="TextBox 7">
            <a:extLst>
              <a:ext uri="{FF2B5EF4-FFF2-40B4-BE49-F238E27FC236}">
                <a16:creationId xmlns:a16="http://schemas.microsoft.com/office/drawing/2014/main" id="{B772D3B3-A0E1-FA64-BABB-84E1FA649DFC}"/>
              </a:ext>
            </a:extLst>
          </p:cNvPr>
          <p:cNvSpPr txBox="1"/>
          <p:nvPr/>
        </p:nvSpPr>
        <p:spPr>
          <a:xfrm>
            <a:off x="4800599" y="1536933"/>
            <a:ext cx="4666673" cy="3689856"/>
          </a:xfrm>
          <a:prstGeom prst="rect">
            <a:avLst/>
          </a:prstGeom>
          <a:noFill/>
        </p:spPr>
        <p:txBody>
          <a:bodyPr wrap="square" lIns="73152" tIns="36576" rIns="73152" bIns="36576" rtlCol="0" anchor="t">
            <a:spAutoFit/>
          </a:bodyPr>
          <a:lstStyle/>
          <a:p>
            <a:pPr marL="365760" indent="-365760" defTabSz="274320">
              <a:lnSpc>
                <a:spcPct val="80000"/>
              </a:lnSpc>
              <a:spcBef>
                <a:spcPts val="480"/>
              </a:spcBef>
              <a:spcAft>
                <a:spcPts val="240"/>
              </a:spcAft>
              <a:buClr>
                <a:srgbClr val="00758D"/>
              </a:buClr>
              <a:buSzPct val="92000"/>
              <a:buFont typeface="Wingdings" panose="05000000000000000000" pitchFamily="2" charset="2"/>
              <a:buChar char="§"/>
            </a:pPr>
            <a:r>
              <a:rPr lang="en-US" sz="2200" dirty="0">
                <a:latin typeface="Calibri"/>
                <a:cs typeface="Calibri"/>
              </a:rPr>
              <a:t>The reporting form consists of multiple sections covering various areas of grant-funded activities</a:t>
            </a:r>
          </a:p>
          <a:p>
            <a:pPr marL="365760" indent="-365760" defTabSz="274320">
              <a:lnSpc>
                <a:spcPct val="80000"/>
              </a:lnSpc>
              <a:spcBef>
                <a:spcPts val="480"/>
              </a:spcBef>
              <a:spcAft>
                <a:spcPts val="240"/>
              </a:spcAft>
              <a:buClr>
                <a:srgbClr val="00758D"/>
              </a:buClr>
              <a:buSzPct val="92000"/>
              <a:buFont typeface="Wingdings" panose="05000000000000000000" pitchFamily="2" charset="2"/>
              <a:buChar char="§"/>
            </a:pPr>
            <a:r>
              <a:rPr lang="en-US" sz="2200" dirty="0">
                <a:latin typeface="Calibri"/>
                <a:cs typeface="Calibri"/>
              </a:rPr>
              <a:t>Save entered data and return later to continue</a:t>
            </a:r>
          </a:p>
          <a:p>
            <a:pPr marL="365760" indent="-365760" defTabSz="274320">
              <a:lnSpc>
                <a:spcPct val="80000"/>
              </a:lnSpc>
              <a:spcBef>
                <a:spcPts val="480"/>
              </a:spcBef>
              <a:spcAft>
                <a:spcPts val="240"/>
              </a:spcAft>
              <a:buClr>
                <a:srgbClr val="00758D"/>
              </a:buClr>
              <a:buSzPct val="92000"/>
              <a:buFont typeface="Wingdings" panose="05000000000000000000" pitchFamily="2" charset="2"/>
              <a:buChar char="§"/>
            </a:pPr>
            <a:r>
              <a:rPr lang="en-US" sz="2200" dirty="0">
                <a:latin typeface="Calibri"/>
                <a:cs typeface="Calibri"/>
              </a:rPr>
              <a:t>Jump back and forth between sections </a:t>
            </a:r>
          </a:p>
          <a:p>
            <a:pPr marL="365760" indent="-365760" defTabSz="274320">
              <a:lnSpc>
                <a:spcPct val="80000"/>
              </a:lnSpc>
              <a:spcBef>
                <a:spcPts val="480"/>
              </a:spcBef>
              <a:spcAft>
                <a:spcPts val="240"/>
              </a:spcAft>
              <a:buClr>
                <a:srgbClr val="00758D"/>
              </a:buClr>
              <a:buSzPct val="92000"/>
              <a:buFont typeface="Wingdings" panose="05000000000000000000" pitchFamily="2" charset="2"/>
              <a:buChar char="§"/>
            </a:pPr>
            <a:r>
              <a:rPr lang="en-US" sz="2200" dirty="0">
                <a:latin typeface="Calibri"/>
                <a:cs typeface="Calibri"/>
              </a:rPr>
              <a:t>Built-in data validation notifications if there are issues with the entered data</a:t>
            </a:r>
          </a:p>
          <a:p>
            <a:pPr marL="365760" indent="-365760" defTabSz="274320">
              <a:lnSpc>
                <a:spcPct val="80000"/>
              </a:lnSpc>
              <a:spcBef>
                <a:spcPts val="480"/>
              </a:spcBef>
              <a:spcAft>
                <a:spcPts val="240"/>
              </a:spcAft>
              <a:buClr>
                <a:srgbClr val="00758D"/>
              </a:buClr>
              <a:buSzPct val="92000"/>
              <a:buFont typeface="Wingdings" panose="05000000000000000000" pitchFamily="2" charset="2"/>
              <a:buChar char="§"/>
            </a:pPr>
            <a:r>
              <a:rPr lang="en-US" sz="2200" dirty="0">
                <a:latin typeface="Calibri"/>
                <a:cs typeface="Calibri"/>
              </a:rPr>
              <a:t>Important: When completed, </a:t>
            </a:r>
            <a:r>
              <a:rPr lang="en-US" sz="2200" b="1" dirty="0">
                <a:latin typeface="Calibri"/>
                <a:cs typeface="Calibri"/>
              </a:rPr>
              <a:t>download a pdf file of the report!</a:t>
            </a:r>
          </a:p>
        </p:txBody>
      </p:sp>
      <p:grpSp>
        <p:nvGrpSpPr>
          <p:cNvPr id="20" name="Group 19" descr="A flowchart depicting a textbox with text &quot;URL for reporting form via email from OVW or on MEI website&quot;, an arrow pointing to the next textbox with text &quot;Fill out performance report in the IMPACT Tool, Download pdf file&quot;, and an arrow pointing to the last textbox with text &quot;Submit pdf file in your JustGrants account&quot;.">
            <a:extLst>
              <a:ext uri="{FF2B5EF4-FFF2-40B4-BE49-F238E27FC236}">
                <a16:creationId xmlns:a16="http://schemas.microsoft.com/office/drawing/2014/main" id="{5F805FE6-D9F2-B707-9606-9BDC7AC81757}"/>
              </a:ext>
            </a:extLst>
          </p:cNvPr>
          <p:cNvGrpSpPr/>
          <p:nvPr/>
        </p:nvGrpSpPr>
        <p:grpSpPr>
          <a:xfrm>
            <a:off x="1428778" y="1452863"/>
            <a:ext cx="2752062" cy="3676178"/>
            <a:chOff x="3348348" y="1854178"/>
            <a:chExt cx="3440077" cy="4595221"/>
          </a:xfrm>
          <a:solidFill>
            <a:srgbClr val="4AA8BB"/>
          </a:solidFill>
        </p:grpSpPr>
        <p:grpSp>
          <p:nvGrpSpPr>
            <p:cNvPr id="21" name="Group 20">
              <a:extLst>
                <a:ext uri="{FF2B5EF4-FFF2-40B4-BE49-F238E27FC236}">
                  <a16:creationId xmlns:a16="http://schemas.microsoft.com/office/drawing/2014/main" id="{1C841DF3-1AFE-2F9B-FC72-0BF35AC1AD82}"/>
                </a:ext>
              </a:extLst>
            </p:cNvPr>
            <p:cNvGrpSpPr/>
            <p:nvPr/>
          </p:nvGrpSpPr>
          <p:grpSpPr>
            <a:xfrm>
              <a:off x="3395426" y="3550220"/>
              <a:ext cx="3215201" cy="2003011"/>
              <a:chOff x="3395426" y="3550220"/>
              <a:chExt cx="3215201" cy="2003011"/>
            </a:xfrm>
            <a:grpFill/>
          </p:grpSpPr>
          <p:sp>
            <p:nvSpPr>
              <p:cNvPr id="26" name="Arrow: Right 25">
                <a:extLst>
                  <a:ext uri="{FF2B5EF4-FFF2-40B4-BE49-F238E27FC236}">
                    <a16:creationId xmlns:a16="http://schemas.microsoft.com/office/drawing/2014/main" id="{BEC4B634-43E1-01FE-FFA4-CC96FD8DB449}"/>
                  </a:ext>
                  <a:ext uri="{C183D7F6-B498-43B3-948B-1728B52AA6E4}">
                    <adec:decorative xmlns:adec="http://schemas.microsoft.com/office/drawing/2017/decorative" val="1"/>
                  </a:ext>
                </a:extLst>
              </p:cNvPr>
              <p:cNvSpPr/>
              <p:nvPr/>
            </p:nvSpPr>
            <p:spPr>
              <a:xfrm rot="5400000">
                <a:off x="4711936" y="4987015"/>
                <a:ext cx="577100" cy="555331"/>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p>
            </p:txBody>
          </p:sp>
          <p:grpSp>
            <p:nvGrpSpPr>
              <p:cNvPr id="27" name="Group 26">
                <a:extLst>
                  <a:ext uri="{FF2B5EF4-FFF2-40B4-BE49-F238E27FC236}">
                    <a16:creationId xmlns:a16="http://schemas.microsoft.com/office/drawing/2014/main" id="{4483F4E5-BE22-D346-915B-1EF518E5483F}"/>
                  </a:ext>
                </a:extLst>
              </p:cNvPr>
              <p:cNvGrpSpPr/>
              <p:nvPr/>
            </p:nvGrpSpPr>
            <p:grpSpPr>
              <a:xfrm>
                <a:off x="3395426" y="3550220"/>
                <a:ext cx="3215201" cy="1591553"/>
                <a:chOff x="3395426" y="3245420"/>
                <a:chExt cx="3215201" cy="1591553"/>
              </a:xfrm>
              <a:grpFill/>
            </p:grpSpPr>
            <p:sp>
              <p:nvSpPr>
                <p:cNvPr id="28" name="TextBox 27">
                  <a:extLst>
                    <a:ext uri="{FF2B5EF4-FFF2-40B4-BE49-F238E27FC236}">
                      <a16:creationId xmlns:a16="http://schemas.microsoft.com/office/drawing/2014/main" id="{ACC48902-A332-D5BF-21B2-E9E587E86A4B}"/>
                    </a:ext>
                    <a:ext uri="{C183D7F6-B498-43B3-948B-1728B52AA6E4}">
                      <adec:decorative xmlns:adec="http://schemas.microsoft.com/office/drawing/2017/decorative" val="1"/>
                    </a:ext>
                  </a:extLst>
                </p:cNvPr>
                <p:cNvSpPr txBox="1"/>
                <p:nvPr/>
              </p:nvSpPr>
              <p:spPr>
                <a:xfrm>
                  <a:off x="3395426" y="3245420"/>
                  <a:ext cx="3215201" cy="1217355"/>
                </a:xfrm>
                <a:prstGeom prst="roundRect">
                  <a:avLst/>
                </a:prstGeom>
                <a:grpFill/>
              </p:spPr>
              <p:txBody>
                <a:bodyPr wrap="square" rtlCol="0">
                  <a:spAutoFit/>
                </a:bodyPr>
                <a:lstStyle/>
                <a:p>
                  <a:pPr algn="ctr"/>
                  <a:r>
                    <a:rPr lang="en-US" sz="1600" dirty="0"/>
                    <a:t>Fill out </a:t>
                  </a:r>
                  <a:br>
                    <a:rPr lang="en-US" sz="1600" dirty="0"/>
                  </a:br>
                  <a:r>
                    <a:rPr lang="en-US" sz="1600" dirty="0"/>
                    <a:t>performance report in the </a:t>
                  </a:r>
                </a:p>
                <a:p>
                  <a:pPr algn="ctr"/>
                  <a:r>
                    <a:rPr lang="en-US" sz="1920" b="1" dirty="0"/>
                    <a:t>IMPACT Tool</a:t>
                  </a:r>
                </a:p>
              </p:txBody>
            </p:sp>
            <p:sp>
              <p:nvSpPr>
                <p:cNvPr id="29" name="TextBox 28">
                  <a:extLst>
                    <a:ext uri="{FF2B5EF4-FFF2-40B4-BE49-F238E27FC236}">
                      <a16:creationId xmlns:a16="http://schemas.microsoft.com/office/drawing/2014/main" id="{BAC3C2A9-69E2-51E9-E9E1-866E6A6D27AA}"/>
                    </a:ext>
                    <a:ext uri="{C183D7F6-B498-43B3-948B-1728B52AA6E4}">
                      <adec:decorative xmlns:adec="http://schemas.microsoft.com/office/drawing/2017/decorative" val="1"/>
                    </a:ext>
                  </a:extLst>
                </p:cNvPr>
                <p:cNvSpPr txBox="1"/>
                <p:nvPr/>
              </p:nvSpPr>
              <p:spPr>
                <a:xfrm>
                  <a:off x="3728278" y="4334708"/>
                  <a:ext cx="2544419" cy="502265"/>
                </a:xfrm>
                <a:prstGeom prst="roundRect">
                  <a:avLst/>
                </a:prstGeom>
                <a:grpFill/>
                <a:ln w="12700">
                  <a:solidFill>
                    <a:srgbClr val="4AA8BB"/>
                  </a:solidFill>
                </a:ln>
              </p:spPr>
              <p:txBody>
                <a:bodyPr wrap="square" rtlCol="0">
                  <a:spAutoFit/>
                </a:bodyPr>
                <a:lstStyle/>
                <a:p>
                  <a:pPr algn="ctr"/>
                  <a:r>
                    <a:rPr lang="en-US" sz="1760" b="1" dirty="0"/>
                    <a:t>Download pdf file</a:t>
                  </a:r>
                </a:p>
              </p:txBody>
            </p:sp>
          </p:grpSp>
        </p:grpSp>
        <p:sp>
          <p:nvSpPr>
            <p:cNvPr id="22" name="TextBox 21">
              <a:extLst>
                <a:ext uri="{FF2B5EF4-FFF2-40B4-BE49-F238E27FC236}">
                  <a16:creationId xmlns:a16="http://schemas.microsoft.com/office/drawing/2014/main" id="{4823C882-7133-1D92-72BE-04CCEAA91312}"/>
                </a:ext>
                <a:ext uri="{C183D7F6-B498-43B3-948B-1728B52AA6E4}">
                  <adec:decorative xmlns:adec="http://schemas.microsoft.com/office/drawing/2017/decorative" val="1"/>
                </a:ext>
              </a:extLst>
            </p:cNvPr>
            <p:cNvSpPr txBox="1"/>
            <p:nvPr/>
          </p:nvSpPr>
          <p:spPr>
            <a:xfrm>
              <a:off x="3448088" y="5572563"/>
              <a:ext cx="3162539" cy="876836"/>
            </a:xfrm>
            <a:prstGeom prst="roundRect">
              <a:avLst/>
            </a:prstGeom>
            <a:grpFill/>
          </p:spPr>
          <p:txBody>
            <a:bodyPr wrap="square" rtlCol="0">
              <a:spAutoFit/>
            </a:bodyPr>
            <a:lstStyle/>
            <a:p>
              <a:pPr algn="ctr"/>
              <a:r>
                <a:rPr lang="en-US" sz="1600" dirty="0"/>
                <a:t>Submit pdf file in your</a:t>
              </a:r>
            </a:p>
            <a:p>
              <a:pPr algn="ctr"/>
              <a:r>
                <a:rPr lang="en-US" sz="1920" b="1" dirty="0"/>
                <a:t>JustGrants account</a:t>
              </a:r>
            </a:p>
          </p:txBody>
        </p:sp>
        <p:grpSp>
          <p:nvGrpSpPr>
            <p:cNvPr id="23" name="Group 22">
              <a:extLst>
                <a:ext uri="{FF2B5EF4-FFF2-40B4-BE49-F238E27FC236}">
                  <a16:creationId xmlns:a16="http://schemas.microsoft.com/office/drawing/2014/main" id="{A3084854-22FF-C03A-5E08-B123FC81F080}"/>
                </a:ext>
              </a:extLst>
            </p:cNvPr>
            <p:cNvGrpSpPr/>
            <p:nvPr/>
          </p:nvGrpSpPr>
          <p:grpSpPr>
            <a:xfrm>
              <a:off x="3348348" y="1854178"/>
              <a:ext cx="3440077" cy="1687718"/>
              <a:chOff x="3348348" y="1854178"/>
              <a:chExt cx="3440077" cy="1687718"/>
            </a:xfrm>
            <a:grpFill/>
          </p:grpSpPr>
          <p:sp>
            <p:nvSpPr>
              <p:cNvPr id="24" name="Arrow: Right 23">
                <a:extLst>
                  <a:ext uri="{FF2B5EF4-FFF2-40B4-BE49-F238E27FC236}">
                    <a16:creationId xmlns:a16="http://schemas.microsoft.com/office/drawing/2014/main" id="{375036A2-6AE3-EBA6-B1C0-B4616A12E230}"/>
                  </a:ext>
                  <a:ext uri="{C183D7F6-B498-43B3-948B-1728B52AA6E4}">
                    <adec:decorative xmlns:adec="http://schemas.microsoft.com/office/drawing/2017/decorative" val="1"/>
                  </a:ext>
                </a:extLst>
              </p:cNvPr>
              <p:cNvSpPr/>
              <p:nvPr/>
            </p:nvSpPr>
            <p:spPr>
              <a:xfrm rot="5400000">
                <a:off x="4711937" y="2975680"/>
                <a:ext cx="577100" cy="555331"/>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25" name="TextBox 24">
                <a:extLst>
                  <a:ext uri="{FF2B5EF4-FFF2-40B4-BE49-F238E27FC236}">
                    <a16:creationId xmlns:a16="http://schemas.microsoft.com/office/drawing/2014/main" id="{C12CAA68-F061-5A80-7F76-4DE8CBDF7BBA}"/>
                  </a:ext>
                  <a:ext uri="{C183D7F6-B498-43B3-948B-1728B52AA6E4}">
                    <adec:decorative xmlns:adec="http://schemas.microsoft.com/office/drawing/2017/decorative" val="1"/>
                  </a:ext>
                </a:extLst>
              </p:cNvPr>
              <p:cNvSpPr txBox="1"/>
              <p:nvPr/>
            </p:nvSpPr>
            <p:spPr>
              <a:xfrm>
                <a:off x="3348348" y="1854178"/>
                <a:ext cx="3440077" cy="1217355"/>
              </a:xfrm>
              <a:prstGeom prst="roundRect">
                <a:avLst/>
              </a:prstGeom>
              <a:grpFill/>
            </p:spPr>
            <p:txBody>
              <a:bodyPr wrap="square" rtlCol="0">
                <a:spAutoFit/>
              </a:bodyPr>
              <a:lstStyle/>
              <a:p>
                <a:pPr algn="ctr"/>
                <a:r>
                  <a:rPr lang="en-US" sz="1920" b="1" dirty="0"/>
                  <a:t>URL for reporting form</a:t>
                </a:r>
              </a:p>
              <a:p>
                <a:pPr algn="ctr"/>
                <a:r>
                  <a:rPr lang="en-US" sz="1600" dirty="0"/>
                  <a:t>via email from OVW</a:t>
                </a:r>
                <a:br>
                  <a:rPr lang="en-US" sz="1600" dirty="0"/>
                </a:br>
                <a:r>
                  <a:rPr lang="en-US" sz="1600" dirty="0"/>
                  <a:t>or on MEI website</a:t>
                </a:r>
              </a:p>
            </p:txBody>
          </p:sp>
        </p:grpSp>
      </p:grpSp>
    </p:spTree>
    <p:extLst>
      <p:ext uri="{BB962C8B-B14F-4D97-AF65-F5344CB8AC3E}">
        <p14:creationId xmlns:p14="http://schemas.microsoft.com/office/powerpoint/2010/main" val="2457259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B4B3-5763-7939-0F43-2A2EAD69A65E}"/>
              </a:ext>
            </a:extLst>
          </p:cNvPr>
          <p:cNvSpPr>
            <a:spLocks noGrp="1"/>
          </p:cNvSpPr>
          <p:nvPr>
            <p:ph type="title"/>
          </p:nvPr>
        </p:nvSpPr>
        <p:spPr/>
        <p:txBody>
          <a:bodyPr>
            <a:normAutofit/>
          </a:bodyPr>
          <a:lstStyle/>
          <a:p>
            <a:r>
              <a:rPr lang="en-US" dirty="0"/>
              <a:t>IMPACT Tool Example</a:t>
            </a:r>
          </a:p>
        </p:txBody>
      </p:sp>
      <p:sp>
        <p:nvSpPr>
          <p:cNvPr id="5" name="Slide Number Placeholder 4">
            <a:extLst>
              <a:ext uri="{FF2B5EF4-FFF2-40B4-BE49-F238E27FC236}">
                <a16:creationId xmlns:a16="http://schemas.microsoft.com/office/drawing/2014/main" id="{4FE20496-C8E2-CA1A-5F04-9C6AB709033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pSp>
        <p:nvGrpSpPr>
          <p:cNvPr id="21" name="Group 20" descr="Screenshot of a page of a reporting form in the IMPACT tool, showing the navigation pane to the right, a portion of the form with multiple questions, and three navigation buttons on the bottom. On one of the questions, a red validation message indicates that the question is required.">
            <a:extLst>
              <a:ext uri="{FF2B5EF4-FFF2-40B4-BE49-F238E27FC236}">
                <a16:creationId xmlns:a16="http://schemas.microsoft.com/office/drawing/2014/main" id="{6B85AB82-3CEE-BAE3-D408-EF71F90D5286}"/>
              </a:ext>
            </a:extLst>
          </p:cNvPr>
          <p:cNvGrpSpPr/>
          <p:nvPr/>
        </p:nvGrpSpPr>
        <p:grpSpPr>
          <a:xfrm>
            <a:off x="1496291" y="1374413"/>
            <a:ext cx="6397517" cy="3871841"/>
            <a:chOff x="911590" y="1718017"/>
            <a:chExt cx="7526919" cy="4661835"/>
          </a:xfrm>
        </p:grpSpPr>
        <p:pic>
          <p:nvPicPr>
            <p:cNvPr id="15" name="Picture 14">
              <a:extLst>
                <a:ext uri="{FF2B5EF4-FFF2-40B4-BE49-F238E27FC236}">
                  <a16:creationId xmlns:a16="http://schemas.microsoft.com/office/drawing/2014/main" id="{5717C078-8D95-F5D0-393C-7515E1560E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1590" y="1718017"/>
              <a:ext cx="7320819" cy="4288615"/>
            </a:xfrm>
            <a:prstGeom prst="rect">
              <a:avLst/>
            </a:prstGeom>
          </p:spPr>
        </p:pic>
        <p:pic>
          <p:nvPicPr>
            <p:cNvPr id="16" name="Picture 15">
              <a:extLst>
                <a:ext uri="{FF2B5EF4-FFF2-40B4-BE49-F238E27FC236}">
                  <a16:creationId xmlns:a16="http://schemas.microsoft.com/office/drawing/2014/main" id="{E0E80382-144D-0A29-7BBA-4CEB96147022}"/>
                </a:ext>
                <a:ext uri="{C183D7F6-B498-43B3-948B-1728B52AA6E4}">
                  <adec:decorative xmlns:adec="http://schemas.microsoft.com/office/drawing/2017/decorative" val="1"/>
                </a:ext>
              </a:extLst>
            </p:cNvPr>
            <p:cNvPicPr>
              <a:picLocks noChangeAspect="1"/>
            </p:cNvPicPr>
            <p:nvPr/>
          </p:nvPicPr>
          <p:blipFill rotWithShape="1">
            <a:blip r:embed="rId4"/>
            <a:srcRect t="24521" b="39514"/>
            <a:stretch/>
          </p:blipFill>
          <p:spPr>
            <a:xfrm>
              <a:off x="2027466" y="6014727"/>
              <a:ext cx="6411043" cy="365125"/>
            </a:xfrm>
            <a:prstGeom prst="rect">
              <a:avLst/>
            </a:prstGeom>
          </p:spPr>
        </p:pic>
      </p:grpSp>
      <p:sp>
        <p:nvSpPr>
          <p:cNvPr id="24" name="TextBox 23">
            <a:extLst>
              <a:ext uri="{FF2B5EF4-FFF2-40B4-BE49-F238E27FC236}">
                <a16:creationId xmlns:a16="http://schemas.microsoft.com/office/drawing/2014/main" id="{B6E952DA-9A96-94DC-4477-D9184644EFDC}"/>
              </a:ext>
            </a:extLst>
          </p:cNvPr>
          <p:cNvSpPr txBox="1"/>
          <p:nvPr/>
        </p:nvSpPr>
        <p:spPr>
          <a:xfrm rot="20219942">
            <a:off x="4481503" y="3254100"/>
            <a:ext cx="1496870" cy="1077218"/>
          </a:xfrm>
          <a:prstGeom prst="rect">
            <a:avLst/>
          </a:prstGeom>
          <a:noFill/>
        </p:spPr>
        <p:txBody>
          <a:bodyPr wrap="square" rtlCol="0">
            <a:spAutoFit/>
          </a:bodyPr>
          <a:lstStyle/>
          <a:p>
            <a:r>
              <a:rPr lang="en-US" sz="3200" dirty="0">
                <a:solidFill>
                  <a:schemeClr val="bg1">
                    <a:lumMod val="95000"/>
                  </a:schemeClr>
                </a:solidFill>
              </a:rPr>
              <a:t>SAMPLE</a:t>
            </a:r>
          </a:p>
        </p:txBody>
      </p:sp>
      <p:sp>
        <p:nvSpPr>
          <p:cNvPr id="25" name="TextBox 24">
            <a:extLst>
              <a:ext uri="{FF2B5EF4-FFF2-40B4-BE49-F238E27FC236}">
                <a16:creationId xmlns:a16="http://schemas.microsoft.com/office/drawing/2014/main" id="{C3B8FE8C-86EF-928F-DD39-3D7116220C3D}"/>
              </a:ext>
            </a:extLst>
          </p:cNvPr>
          <p:cNvSpPr txBox="1"/>
          <p:nvPr/>
        </p:nvSpPr>
        <p:spPr>
          <a:xfrm rot="20219942">
            <a:off x="4481503" y="1768406"/>
            <a:ext cx="1496870" cy="1077218"/>
          </a:xfrm>
          <a:prstGeom prst="rect">
            <a:avLst/>
          </a:prstGeom>
          <a:noFill/>
        </p:spPr>
        <p:txBody>
          <a:bodyPr wrap="square" rtlCol="0">
            <a:spAutoFit/>
          </a:bodyPr>
          <a:lstStyle/>
          <a:p>
            <a:r>
              <a:rPr lang="en-US" sz="3200" dirty="0">
                <a:solidFill>
                  <a:schemeClr val="bg1">
                    <a:lumMod val="95000"/>
                  </a:schemeClr>
                </a:solidFill>
              </a:rPr>
              <a:t>SAMPLE</a:t>
            </a:r>
          </a:p>
        </p:txBody>
      </p:sp>
    </p:spTree>
    <p:extLst>
      <p:ext uri="{BB962C8B-B14F-4D97-AF65-F5344CB8AC3E}">
        <p14:creationId xmlns:p14="http://schemas.microsoft.com/office/powerpoint/2010/main" val="393202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86E2-5A23-36B4-58BA-EF8D13DC06D7}"/>
              </a:ext>
            </a:extLst>
          </p:cNvPr>
          <p:cNvSpPr>
            <a:spLocks noGrp="1"/>
          </p:cNvSpPr>
          <p:nvPr>
            <p:ph type="title"/>
          </p:nvPr>
        </p:nvSpPr>
        <p:spPr>
          <a:xfrm>
            <a:off x="608171" y="606344"/>
            <a:ext cx="8384858" cy="556591"/>
          </a:xfrm>
        </p:spPr>
        <p:txBody>
          <a:bodyPr>
            <a:normAutofit fontScale="90000"/>
          </a:bodyPr>
          <a:lstStyle/>
          <a:p>
            <a:r>
              <a:rPr lang="en-US" dirty="0"/>
              <a:t>Key Changes</a:t>
            </a:r>
          </a:p>
        </p:txBody>
      </p:sp>
      <p:sp>
        <p:nvSpPr>
          <p:cNvPr id="3" name="Content Placeholder 2">
            <a:extLst>
              <a:ext uri="{FF2B5EF4-FFF2-40B4-BE49-F238E27FC236}">
                <a16:creationId xmlns:a16="http://schemas.microsoft.com/office/drawing/2014/main" id="{BADFC9A2-C993-E504-938A-90A7EB4EB104}"/>
              </a:ext>
            </a:extLst>
          </p:cNvPr>
          <p:cNvSpPr>
            <a:spLocks noGrp="1"/>
          </p:cNvSpPr>
          <p:nvPr>
            <p:ph idx="1"/>
          </p:nvPr>
        </p:nvSpPr>
        <p:spPr/>
        <p:txBody>
          <a:bodyPr>
            <a:normAutofit fontScale="92500" lnSpcReduction="20000"/>
          </a:bodyPr>
          <a:lstStyle/>
          <a:p>
            <a:r>
              <a:rPr lang="en-US" dirty="0">
                <a:latin typeface="Book Antiqua" panose="02040602050305030304" pitchFamily="18" charset="0"/>
              </a:rPr>
              <a:t>Training section will now report on the number of live training events, total professionals trained, the top three professionals trained, as well as the development of asynchronous (pre-recorded) training materials supported with OVW funds.</a:t>
            </a:r>
          </a:p>
          <a:p>
            <a:r>
              <a:rPr lang="en-US" dirty="0">
                <a:latin typeface="Book Antiqua" panose="02040602050305030304" pitchFamily="18" charset="0"/>
              </a:rPr>
              <a:t>Education or public awareness section will now report on the number of live education events, the groups of people who were educated, as well as the development of Public Service Announcements or social media content supported with OVW funds.</a:t>
            </a:r>
          </a:p>
          <a:p>
            <a:r>
              <a:rPr lang="en-US" dirty="0">
                <a:latin typeface="Book Antiqua" panose="02040602050305030304" pitchFamily="18" charset="0"/>
              </a:rPr>
              <a:t>Reduction in variables and data collected</a:t>
            </a:r>
          </a:p>
          <a:p>
            <a:r>
              <a:rPr lang="en-US" dirty="0">
                <a:latin typeface="Book Antiqua" panose="02040602050305030304" pitchFamily="18" charset="0"/>
              </a:rPr>
              <a:t>Updated demographics sections</a:t>
            </a:r>
          </a:p>
        </p:txBody>
      </p:sp>
    </p:spTree>
    <p:extLst>
      <p:ext uri="{BB962C8B-B14F-4D97-AF65-F5344CB8AC3E}">
        <p14:creationId xmlns:p14="http://schemas.microsoft.com/office/powerpoint/2010/main" val="337313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A524-ACEF-47E6-FDC8-39E4E59336F2}"/>
              </a:ext>
            </a:extLst>
          </p:cNvPr>
          <p:cNvSpPr>
            <a:spLocks noGrp="1"/>
          </p:cNvSpPr>
          <p:nvPr>
            <p:ph type="title"/>
          </p:nvPr>
        </p:nvSpPr>
        <p:spPr/>
        <p:txBody>
          <a:bodyPr>
            <a:normAutofit fontScale="90000"/>
          </a:bodyPr>
          <a:lstStyle/>
          <a:p>
            <a:r>
              <a:rPr lang="en-US" dirty="0"/>
              <a:t>CY</a:t>
            </a:r>
          </a:p>
        </p:txBody>
      </p:sp>
      <p:sp>
        <p:nvSpPr>
          <p:cNvPr id="3" name="Content Placeholder 2">
            <a:extLst>
              <a:ext uri="{FF2B5EF4-FFF2-40B4-BE49-F238E27FC236}">
                <a16:creationId xmlns:a16="http://schemas.microsoft.com/office/drawing/2014/main" id="{55C6AD26-D3A8-4DCD-F0E4-1E005A77A1D7}"/>
              </a:ext>
            </a:extLst>
          </p:cNvPr>
          <p:cNvSpPr>
            <a:spLocks noGrp="1"/>
          </p:cNvSpPr>
          <p:nvPr>
            <p:ph idx="1"/>
          </p:nvPr>
        </p:nvSpPr>
        <p:spPr/>
        <p:txBody>
          <a:bodyPr/>
          <a:lstStyle/>
          <a:p>
            <a:r>
              <a:rPr lang="en-US" dirty="0">
                <a:latin typeface="Book Antiqua" panose="02040602050305030304" pitchFamily="18" charset="0"/>
              </a:rPr>
              <a:t>Demographic and service information for children indirectly exposed will no longer be collected. </a:t>
            </a:r>
          </a:p>
          <a:p>
            <a:r>
              <a:rPr lang="en-US" dirty="0">
                <a:latin typeface="Book Antiqua" panose="02040602050305030304" pitchFamily="18" charset="0"/>
              </a:rPr>
              <a:t>Legal services section added</a:t>
            </a:r>
          </a:p>
        </p:txBody>
      </p:sp>
    </p:spTree>
    <p:extLst>
      <p:ext uri="{BB962C8B-B14F-4D97-AF65-F5344CB8AC3E}">
        <p14:creationId xmlns:p14="http://schemas.microsoft.com/office/powerpoint/2010/main" val="393431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80EC-5FA9-352D-35F2-4CAAEF579F21}"/>
              </a:ext>
            </a:extLst>
          </p:cNvPr>
          <p:cNvSpPr>
            <a:spLocks noGrp="1"/>
          </p:cNvSpPr>
          <p:nvPr>
            <p:ph type="title"/>
          </p:nvPr>
        </p:nvSpPr>
        <p:spPr>
          <a:xfrm>
            <a:off x="619601" y="619441"/>
            <a:ext cx="8361998" cy="556591"/>
          </a:xfrm>
        </p:spPr>
        <p:txBody>
          <a:bodyPr>
            <a:normAutofit fontScale="90000"/>
          </a:bodyPr>
          <a:lstStyle/>
          <a:p>
            <a:r>
              <a:rPr lang="en-US" dirty="0"/>
              <a:t>Agenda</a:t>
            </a:r>
          </a:p>
        </p:txBody>
      </p:sp>
      <p:sp>
        <p:nvSpPr>
          <p:cNvPr id="3" name="TextBox 2">
            <a:extLst>
              <a:ext uri="{FF2B5EF4-FFF2-40B4-BE49-F238E27FC236}">
                <a16:creationId xmlns:a16="http://schemas.microsoft.com/office/drawing/2014/main" id="{DA9ADFEE-7AE5-23EA-5EAA-7C26B700F75D}"/>
              </a:ext>
            </a:extLst>
          </p:cNvPr>
          <p:cNvSpPr txBox="1"/>
          <p:nvPr/>
        </p:nvSpPr>
        <p:spPr>
          <a:xfrm>
            <a:off x="724400" y="1637587"/>
            <a:ext cx="7774304"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Book Antiqua" panose="02040602050305030304" pitchFamily="18" charset="0"/>
              </a:rPr>
              <a:t>Describe the purposes of performance reporting</a:t>
            </a:r>
          </a:p>
          <a:p>
            <a:pPr marL="285750" indent="-285750">
              <a:buFont typeface="Arial" panose="020B0604020202020204" pitchFamily="34" charset="0"/>
              <a:buChar char="•"/>
            </a:pPr>
            <a:r>
              <a:rPr lang="en-US" sz="2400" dirty="0">
                <a:latin typeface="Book Antiqua" panose="02040602050305030304" pitchFamily="18" charset="0"/>
              </a:rPr>
              <a:t>Clarify OVW’s approach to performance reporting</a:t>
            </a:r>
          </a:p>
          <a:p>
            <a:pPr marL="285750" indent="-285750">
              <a:buFont typeface="Arial" panose="020B0604020202020204" pitchFamily="34" charset="0"/>
              <a:buChar char="•"/>
            </a:pPr>
            <a:r>
              <a:rPr lang="en-US" sz="2400" dirty="0">
                <a:latin typeface="Book Antiqua" panose="02040602050305030304" pitchFamily="18" charset="0"/>
              </a:rPr>
              <a:t>Explore guiding principles of performance reporting</a:t>
            </a:r>
          </a:p>
          <a:p>
            <a:pPr marL="285750" indent="-285750">
              <a:buFont typeface="Arial" panose="020B0604020202020204" pitchFamily="34" charset="0"/>
              <a:buChar char="•"/>
            </a:pPr>
            <a:r>
              <a:rPr lang="en-US" sz="2400" dirty="0">
                <a:latin typeface="Book Antiqua" panose="02040602050305030304" pitchFamily="18" charset="0"/>
              </a:rPr>
              <a:t>Introduction to the VAWA IMPACT Tool  </a:t>
            </a:r>
          </a:p>
          <a:p>
            <a:pPr marL="285750" indent="-285750">
              <a:buFont typeface="Arial" panose="020B0604020202020204" pitchFamily="34" charset="0"/>
              <a:buChar char="•"/>
            </a:pPr>
            <a:r>
              <a:rPr lang="en-US" sz="2400" dirty="0">
                <a:latin typeface="Book Antiqua" panose="02040602050305030304" pitchFamily="18" charset="0"/>
              </a:rPr>
              <a:t>Review what we have learned through performance reporting from CY + EM grantees</a:t>
            </a:r>
          </a:p>
        </p:txBody>
      </p:sp>
    </p:spTree>
    <p:extLst>
      <p:ext uri="{BB962C8B-B14F-4D97-AF65-F5344CB8AC3E}">
        <p14:creationId xmlns:p14="http://schemas.microsoft.com/office/powerpoint/2010/main" val="228863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78BE-27AD-DAB7-4A89-7D759FD41982}"/>
              </a:ext>
            </a:extLst>
          </p:cNvPr>
          <p:cNvSpPr>
            <a:spLocks noGrp="1"/>
          </p:cNvSpPr>
          <p:nvPr>
            <p:ph type="title"/>
          </p:nvPr>
        </p:nvSpPr>
        <p:spPr/>
        <p:txBody>
          <a:bodyPr>
            <a:normAutofit fontScale="90000"/>
          </a:bodyPr>
          <a:lstStyle/>
          <a:p>
            <a:r>
              <a:rPr lang="en-US" dirty="0"/>
              <a:t>EM</a:t>
            </a:r>
          </a:p>
        </p:txBody>
      </p:sp>
      <p:sp>
        <p:nvSpPr>
          <p:cNvPr id="3" name="Content Placeholder 2">
            <a:extLst>
              <a:ext uri="{FF2B5EF4-FFF2-40B4-BE49-F238E27FC236}">
                <a16:creationId xmlns:a16="http://schemas.microsoft.com/office/drawing/2014/main" id="{F6A7C6AF-9AC7-0FAB-F5D9-8DF972EFAE75}"/>
              </a:ext>
            </a:extLst>
          </p:cNvPr>
          <p:cNvSpPr>
            <a:spLocks noGrp="1"/>
          </p:cNvSpPr>
          <p:nvPr>
            <p:ph idx="1"/>
          </p:nvPr>
        </p:nvSpPr>
        <p:spPr>
          <a:xfrm>
            <a:off x="660084" y="1430683"/>
            <a:ext cx="8281035" cy="3012440"/>
          </a:xfrm>
        </p:spPr>
        <p:txBody>
          <a:bodyPr/>
          <a:lstStyle/>
          <a:p>
            <a:r>
              <a:rPr lang="en-US" b="0" i="0" u="none" strike="noStrike" baseline="0" dirty="0">
                <a:solidFill>
                  <a:srgbClr val="000000"/>
                </a:solidFill>
                <a:latin typeface="Book Antiqua" panose="02040602050305030304" pitchFamily="18" charset="0"/>
              </a:rPr>
              <a:t>Section Removed: Planning and Development 	</a:t>
            </a:r>
          </a:p>
          <a:p>
            <a:r>
              <a:rPr lang="en-US" b="0" i="0" u="none" strike="noStrike" baseline="0" dirty="0">
                <a:solidFill>
                  <a:srgbClr val="000000"/>
                </a:solidFill>
                <a:latin typeface="Book Antiqua" panose="02040602050305030304" pitchFamily="18" charset="0"/>
              </a:rPr>
              <a:t>Section Removed: Volunteer Activities 	</a:t>
            </a:r>
          </a:p>
          <a:p>
            <a:r>
              <a:rPr lang="en-US" b="0" i="0" u="none" strike="noStrike" baseline="0" dirty="0">
                <a:solidFill>
                  <a:srgbClr val="000000"/>
                </a:solidFill>
                <a:latin typeface="Book Antiqua" panose="02040602050305030304" pitchFamily="18" charset="0"/>
              </a:rPr>
              <a:t>Section Removed: Community Organizing/Mobilization and Prevention Activities 	</a:t>
            </a:r>
          </a:p>
          <a:p>
            <a:pPr lvl="1"/>
            <a:r>
              <a:rPr lang="en-US" sz="2400" dirty="0">
                <a:solidFill>
                  <a:srgbClr val="000000"/>
                </a:solidFill>
                <a:latin typeface="Book Antiqua" panose="02040602050305030304" pitchFamily="18" charset="0"/>
              </a:rPr>
              <a:t>Can be captured in the Community Education/Public Awareness section.</a:t>
            </a:r>
            <a:endParaRPr lang="en-US" sz="2400" b="0" i="0" u="none" strike="noStrike" baseline="0" dirty="0">
              <a:solidFill>
                <a:srgbClr val="000000"/>
              </a:solidFill>
              <a:latin typeface="Book Antiqua" panose="02040602050305030304" pitchFamily="18" charset="0"/>
            </a:endParaRPr>
          </a:p>
          <a:p>
            <a:endParaRPr lang="en-US" dirty="0"/>
          </a:p>
        </p:txBody>
      </p:sp>
    </p:spTree>
    <p:extLst>
      <p:ext uri="{BB962C8B-B14F-4D97-AF65-F5344CB8AC3E}">
        <p14:creationId xmlns:p14="http://schemas.microsoft.com/office/powerpoint/2010/main" val="63158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BDD8-23C6-B87A-3369-BBAF8B29D114}"/>
              </a:ext>
            </a:extLst>
          </p:cNvPr>
          <p:cNvSpPr>
            <a:spLocks noGrp="1"/>
          </p:cNvSpPr>
          <p:nvPr>
            <p:ph type="title"/>
          </p:nvPr>
        </p:nvSpPr>
        <p:spPr/>
        <p:txBody>
          <a:bodyPr/>
          <a:lstStyle/>
          <a:p>
            <a:r>
              <a:rPr lang="en-US" dirty="0"/>
              <a:t>What have we learned from performance reporting?</a:t>
            </a:r>
          </a:p>
        </p:txBody>
      </p:sp>
      <p:sp>
        <p:nvSpPr>
          <p:cNvPr id="3" name="Text Placeholder 2">
            <a:extLst>
              <a:ext uri="{FF2B5EF4-FFF2-40B4-BE49-F238E27FC236}">
                <a16:creationId xmlns:a16="http://schemas.microsoft.com/office/drawing/2014/main" id="{A51FC65B-292D-DFF2-2DD1-9C29ADB4C3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75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6E4E0-BA2E-D525-D258-D241252B9AD3}"/>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3" name="Slide Number Placeholder 3">
            <a:extLst>
              <a:ext uri="{FF2B5EF4-FFF2-40B4-BE49-F238E27FC236}">
                <a16:creationId xmlns:a16="http://schemas.microsoft.com/office/drawing/2014/main" id="{5D62FC0A-EE63-10AB-EFB8-0231A02665D1}"/>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22</a:t>
            </a:fld>
            <a:endParaRPr lang="en-US" dirty="0"/>
          </a:p>
        </p:txBody>
      </p:sp>
      <p:sp>
        <p:nvSpPr>
          <p:cNvPr id="4" name="Rectangle 3">
            <a:extLst>
              <a:ext uri="{FF2B5EF4-FFF2-40B4-BE49-F238E27FC236}">
                <a16:creationId xmlns:a16="http://schemas.microsoft.com/office/drawing/2014/main" id="{FED8ADE4-0615-C1B3-F45B-806D70633BDF}"/>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024443-C966-71CA-0D87-0F19184DA90C}"/>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2461E83-D068-069C-53E8-F7A9157D0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66DF72C0-EAEA-E1FA-FD2A-796A2649A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C364C557-07DE-D290-412F-1F2338D5C9E9}"/>
              </a:ext>
            </a:extLst>
          </p:cNvPr>
          <p:cNvSpPr txBox="1">
            <a:spLocks/>
          </p:cNvSpPr>
          <p:nvPr/>
        </p:nvSpPr>
        <p:spPr>
          <a:xfrm>
            <a:off x="1033845" y="608297"/>
            <a:ext cx="7533509" cy="1533234"/>
          </a:xfrm>
          <a:prstGeom prst="rect">
            <a:avLst/>
          </a:prstGeom>
        </p:spPr>
        <p:txBody>
          <a:bodyPr>
            <a:no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r>
              <a:rPr lang="en-US" sz="2400" dirty="0"/>
              <a:t>We have three focus areas: primary prevention programing, outreach and awareness, and the ongoing support of the SAFE Men project. With grant funds, we are developing a primary prevention program for 8th and 9th grade boys to learn about healthy relationships. Local adults and university students will serve as mentors and guides to this group throughout the year.</a:t>
            </a:r>
          </a:p>
        </p:txBody>
      </p:sp>
      <p:sp>
        <p:nvSpPr>
          <p:cNvPr id="9" name="Rectangle 8" descr="Turquoise line">
            <a:extLst>
              <a:ext uri="{FF2B5EF4-FFF2-40B4-BE49-F238E27FC236}">
                <a16:creationId xmlns:a16="http://schemas.microsoft.com/office/drawing/2014/main" id="{84B6776F-B9C3-0F19-4F53-91846411F91E}"/>
              </a:ext>
            </a:extLst>
          </p:cNvPr>
          <p:cNvSpPr/>
          <p:nvPr/>
        </p:nvSpPr>
        <p:spPr>
          <a:xfrm flipV="1">
            <a:off x="2377502" y="3319521"/>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0" name="TextBox 9">
            <a:extLst>
              <a:ext uri="{FF2B5EF4-FFF2-40B4-BE49-F238E27FC236}">
                <a16:creationId xmlns:a16="http://schemas.microsoft.com/office/drawing/2014/main" id="{DE4FFAB3-6546-60D9-5340-6A552A9EE520}"/>
              </a:ext>
            </a:extLst>
          </p:cNvPr>
          <p:cNvSpPr txBox="1"/>
          <p:nvPr/>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1" name="TextBox 10">
            <a:extLst>
              <a:ext uri="{FF2B5EF4-FFF2-40B4-BE49-F238E27FC236}">
                <a16:creationId xmlns:a16="http://schemas.microsoft.com/office/drawing/2014/main" id="{34F46DD0-1284-E7B1-930A-7D65ED1B6AC7}"/>
              </a:ext>
            </a:extLst>
          </p:cNvPr>
          <p:cNvSpPr txBox="1"/>
          <p:nvPr/>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2" name="Title 1">
            <a:extLst>
              <a:ext uri="{FF2B5EF4-FFF2-40B4-BE49-F238E27FC236}">
                <a16:creationId xmlns:a16="http://schemas.microsoft.com/office/drawing/2014/main" id="{ABFA27AD-3D89-C85C-7FC8-9EC2A775672A}"/>
              </a:ext>
            </a:extLst>
          </p:cNvPr>
          <p:cNvSpPr txBox="1">
            <a:spLocks/>
          </p:cNvSpPr>
          <p:nvPr/>
        </p:nvSpPr>
        <p:spPr>
          <a:xfrm>
            <a:off x="1895492" y="3694293"/>
            <a:ext cx="5475307" cy="837242"/>
          </a:xfrm>
          <a:prstGeom prst="rect">
            <a:avLst/>
          </a:prstGeom>
        </p:spPr>
        <p:txBody>
          <a:bodyPr vert="horz" lIns="91440" tIns="45720" rIns="91440" bIns="45720" rtlCol="0" anchor="ctr">
            <a:no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b="1" i="1" dirty="0">
                <a:ln>
                  <a:noFill/>
                </a:ln>
              </a:rPr>
              <a:t>-</a:t>
            </a:r>
            <a:r>
              <a:rPr lang="en-US" b="0" dirty="0"/>
              <a:t>WYOMING COALITION AGAINST DOMESTIC VIOLENCE AND SEXUAL ASSAULT</a:t>
            </a:r>
            <a:r>
              <a:rPr lang="en-US" b="0" i="1" dirty="0">
                <a:ln>
                  <a:noFill/>
                </a:ln>
              </a:rPr>
              <a:t>, </a:t>
            </a:r>
            <a:r>
              <a:rPr lang="en-US" b="0" dirty="0">
                <a:ln>
                  <a:noFill/>
                </a:ln>
              </a:rPr>
              <a:t>2021, VAWA 30 Report</a:t>
            </a:r>
          </a:p>
        </p:txBody>
      </p:sp>
    </p:spTree>
    <p:extLst>
      <p:ext uri="{BB962C8B-B14F-4D97-AF65-F5344CB8AC3E}">
        <p14:creationId xmlns:p14="http://schemas.microsoft.com/office/powerpoint/2010/main" val="427030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6E4E0-BA2E-D525-D258-D241252B9AD3}"/>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3" name="Slide Number Placeholder 3">
            <a:extLst>
              <a:ext uri="{FF2B5EF4-FFF2-40B4-BE49-F238E27FC236}">
                <a16:creationId xmlns:a16="http://schemas.microsoft.com/office/drawing/2014/main" id="{5D62FC0A-EE63-10AB-EFB8-0231A02665D1}"/>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23</a:t>
            </a:fld>
            <a:endParaRPr lang="en-US" dirty="0"/>
          </a:p>
        </p:txBody>
      </p:sp>
      <p:sp>
        <p:nvSpPr>
          <p:cNvPr id="4" name="Rectangle 3">
            <a:extLst>
              <a:ext uri="{FF2B5EF4-FFF2-40B4-BE49-F238E27FC236}">
                <a16:creationId xmlns:a16="http://schemas.microsoft.com/office/drawing/2014/main" id="{FED8ADE4-0615-C1B3-F45B-806D70633BDF}"/>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3024443-C966-71CA-0D87-0F19184DA90C}"/>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52461E83-D068-069C-53E8-F7A9157D0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66DF72C0-EAEA-E1FA-FD2A-796A2649A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C364C557-07DE-D290-412F-1F2338D5C9E9}"/>
              </a:ext>
            </a:extLst>
          </p:cNvPr>
          <p:cNvSpPr txBox="1">
            <a:spLocks/>
          </p:cNvSpPr>
          <p:nvPr/>
        </p:nvSpPr>
        <p:spPr>
          <a:xfrm>
            <a:off x="1081775" y="976693"/>
            <a:ext cx="7533509" cy="1533234"/>
          </a:xfrm>
          <a:prstGeom prst="rect">
            <a:avLst/>
          </a:prstGeom>
        </p:spPr>
        <p:txBody>
          <a:bodyPr>
            <a:no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r>
              <a:rPr lang="en-US" sz="2400" dirty="0"/>
              <a:t>[After leaving a DV situation]. Residing with PADV the children were able to enjoy field trips during spring break, recreational activities at the shelter and summer camps once school ended for the summer. The children were full of joy and eager for the next events and outings. </a:t>
            </a:r>
          </a:p>
        </p:txBody>
      </p:sp>
      <p:sp>
        <p:nvSpPr>
          <p:cNvPr id="9" name="Rectangle 8" descr="Turquoise line">
            <a:extLst>
              <a:ext uri="{FF2B5EF4-FFF2-40B4-BE49-F238E27FC236}">
                <a16:creationId xmlns:a16="http://schemas.microsoft.com/office/drawing/2014/main" id="{84B6776F-B9C3-0F19-4F53-91846411F91E}"/>
              </a:ext>
            </a:extLst>
          </p:cNvPr>
          <p:cNvSpPr/>
          <p:nvPr/>
        </p:nvSpPr>
        <p:spPr>
          <a:xfrm flipV="1">
            <a:off x="2377502" y="3319521"/>
            <a:ext cx="4511288" cy="14594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AA8BB"/>
              </a:solidFill>
            </a:endParaRPr>
          </a:p>
        </p:txBody>
      </p:sp>
      <p:sp>
        <p:nvSpPr>
          <p:cNvPr id="10" name="TextBox 9">
            <a:extLst>
              <a:ext uri="{FF2B5EF4-FFF2-40B4-BE49-F238E27FC236}">
                <a16:creationId xmlns:a16="http://schemas.microsoft.com/office/drawing/2014/main" id="{DE4FFAB3-6546-60D9-5340-6A552A9EE520}"/>
              </a:ext>
            </a:extLst>
          </p:cNvPr>
          <p:cNvSpPr txBox="1"/>
          <p:nvPr/>
        </p:nvSpPr>
        <p:spPr>
          <a:xfrm>
            <a:off x="8716826" y="2823745"/>
            <a:ext cx="544609"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1" name="TextBox 10">
            <a:extLst>
              <a:ext uri="{FF2B5EF4-FFF2-40B4-BE49-F238E27FC236}">
                <a16:creationId xmlns:a16="http://schemas.microsoft.com/office/drawing/2014/main" id="{34F46DD0-1284-E7B1-930A-7D65ED1B6AC7}"/>
              </a:ext>
            </a:extLst>
          </p:cNvPr>
          <p:cNvSpPr txBox="1"/>
          <p:nvPr/>
        </p:nvSpPr>
        <p:spPr>
          <a:xfrm>
            <a:off x="262993" y="603962"/>
            <a:ext cx="510988" cy="923330"/>
          </a:xfrm>
          <a:prstGeom prst="rect">
            <a:avLst/>
          </a:prstGeom>
          <a:noFill/>
        </p:spPr>
        <p:txBody>
          <a:bodyPr wrap="square" rtlCol="0">
            <a:spAutoFit/>
          </a:bodyPr>
          <a:lstStyle/>
          <a:p>
            <a:r>
              <a:rPr lang="en-US" sz="5400" b="1" dirty="0">
                <a:solidFill>
                  <a:srgbClr val="4AA8BB"/>
                </a:solidFill>
                <a:latin typeface="Bookman Old Style" panose="02050604050505020204" pitchFamily="18" charset="0"/>
              </a:rPr>
              <a:t>“</a:t>
            </a:r>
          </a:p>
        </p:txBody>
      </p:sp>
      <p:sp>
        <p:nvSpPr>
          <p:cNvPr id="12" name="Title 1">
            <a:extLst>
              <a:ext uri="{FF2B5EF4-FFF2-40B4-BE49-F238E27FC236}">
                <a16:creationId xmlns:a16="http://schemas.microsoft.com/office/drawing/2014/main" id="{ABFA27AD-3D89-C85C-7FC8-9EC2A775672A}"/>
              </a:ext>
            </a:extLst>
          </p:cNvPr>
          <p:cNvSpPr txBox="1">
            <a:spLocks/>
          </p:cNvSpPr>
          <p:nvPr/>
        </p:nvSpPr>
        <p:spPr>
          <a:xfrm>
            <a:off x="1895492" y="3694293"/>
            <a:ext cx="5475307" cy="837242"/>
          </a:xfrm>
          <a:prstGeom prst="rect">
            <a:avLst/>
          </a:prstGeom>
        </p:spPr>
        <p:txBody>
          <a:bodyPr vert="horz" lIns="91440" tIns="45720" rIns="91440" bIns="45720" rtlCol="0" anchor="ctr">
            <a:noAutofit/>
          </a:bodyPr>
          <a:lstStyle>
            <a:lvl1pPr algn="l" defTabSz="720090" rtl="0" eaLnBrk="1" latinLnBrk="0" hangingPunct="1">
              <a:lnSpc>
                <a:spcPct val="90000"/>
              </a:lnSpc>
              <a:spcBef>
                <a:spcPct val="0"/>
              </a:spcBef>
              <a:buNone/>
              <a:defRPr sz="2000" b="1" kern="1200">
                <a:ln>
                  <a:solidFill>
                    <a:srgbClr val="0F153E"/>
                  </a:solidFill>
                </a:ln>
                <a:solidFill>
                  <a:srgbClr val="0F153E"/>
                </a:solidFill>
                <a:latin typeface="Book Antiqua" panose="02040602050305030304" pitchFamily="18" charset="0"/>
                <a:ea typeface="+mj-ea"/>
                <a:cs typeface="+mj-cs"/>
              </a:defRPr>
            </a:lvl1pPr>
          </a:lstStyle>
          <a:p>
            <a:pPr algn="ctr"/>
            <a:r>
              <a:rPr lang="en-US" b="1" dirty="0">
                <a:ln>
                  <a:noFill/>
                </a:ln>
              </a:rPr>
              <a:t>-PARTNERSHIP AGAINST DOMESTIC VIOLENCE</a:t>
            </a:r>
          </a:p>
          <a:p>
            <a:pPr algn="ctr"/>
            <a:r>
              <a:rPr lang="en-US" b="0" dirty="0">
                <a:ln>
                  <a:noFill/>
                </a:ln>
              </a:rPr>
              <a:t>J-J, 2022</a:t>
            </a:r>
          </a:p>
        </p:txBody>
      </p:sp>
    </p:spTree>
    <p:extLst>
      <p:ext uri="{BB962C8B-B14F-4D97-AF65-F5344CB8AC3E}">
        <p14:creationId xmlns:p14="http://schemas.microsoft.com/office/powerpoint/2010/main" val="41491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64C9-2CB2-A0AF-E352-78B86F941381}"/>
              </a:ext>
            </a:extLst>
          </p:cNvPr>
          <p:cNvSpPr txBox="1">
            <a:spLocks/>
          </p:cNvSpPr>
          <p:nvPr/>
        </p:nvSpPr>
        <p:spPr>
          <a:xfrm>
            <a:off x="660083" y="1246805"/>
            <a:ext cx="8281035" cy="3226135"/>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r>
              <a:rPr lang="en-US" dirty="0"/>
              <a:t>Center for the Asian Pacific Family in California developed a training module on stalking and digital safety, entitled “Know It, Name It, Stop It.”</a:t>
            </a:r>
          </a:p>
          <a:p>
            <a:r>
              <a:rPr lang="en-US" dirty="0"/>
              <a:t>July to December 2021: 71 grantees reporting, 35% serving victims, 585 victims served</a:t>
            </a:r>
          </a:p>
          <a:p>
            <a:r>
              <a:rPr lang="en-US" dirty="0"/>
              <a:t>January to June 2022: 63 grantees, 33% serving victims, 555 victims served</a:t>
            </a:r>
          </a:p>
          <a:p>
            <a:r>
              <a:rPr lang="en-US" dirty="0"/>
              <a:t>63 grantees reported providing child advocacy services more than 440 times in a six-month period </a:t>
            </a:r>
          </a:p>
        </p:txBody>
      </p:sp>
      <p:sp>
        <p:nvSpPr>
          <p:cNvPr id="4" name="Date Placeholder 3">
            <a:extLst>
              <a:ext uri="{FF2B5EF4-FFF2-40B4-BE49-F238E27FC236}">
                <a16:creationId xmlns:a16="http://schemas.microsoft.com/office/drawing/2014/main" id="{5472D07D-65DE-3821-5FB1-C9186EFEEBBF}"/>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5" name="Slide Number Placeholder 5">
            <a:extLst>
              <a:ext uri="{FF2B5EF4-FFF2-40B4-BE49-F238E27FC236}">
                <a16:creationId xmlns:a16="http://schemas.microsoft.com/office/drawing/2014/main" id="{A7B1E6E2-B60C-4C37-DDCA-924E3FBF0440}"/>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24</a:t>
            </a:fld>
            <a:endParaRPr lang="en-US" dirty="0"/>
          </a:p>
        </p:txBody>
      </p:sp>
      <p:sp>
        <p:nvSpPr>
          <p:cNvPr id="6" name="Rectangle 5">
            <a:extLst>
              <a:ext uri="{FF2B5EF4-FFF2-40B4-BE49-F238E27FC236}">
                <a16:creationId xmlns:a16="http://schemas.microsoft.com/office/drawing/2014/main" id="{B4F258D9-3DF6-C3DA-9649-E8D6DAE6B277}"/>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D2CEDC34-AD29-D11F-1645-452B546B7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3A881242-E414-7F7E-02B6-5B8C0E42B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4F5CFECB-539E-5DDC-75B1-B737330B2A24}"/>
              </a:ext>
            </a:extLst>
          </p:cNvPr>
          <p:cNvSpPr txBox="1">
            <a:spLocks/>
          </p:cNvSpPr>
          <p:nvPr/>
        </p:nvSpPr>
        <p:spPr>
          <a:xfrm>
            <a:off x="591794" y="2000"/>
            <a:ext cx="8892741" cy="1060450"/>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dirty="0"/>
              <a:t>What we learned from performance reporting: (CY + EM)</a:t>
            </a:r>
          </a:p>
        </p:txBody>
      </p:sp>
      <p:sp>
        <p:nvSpPr>
          <p:cNvPr id="10" name="Rectangle 9" descr="Turquoise line">
            <a:extLst>
              <a:ext uri="{FF2B5EF4-FFF2-40B4-BE49-F238E27FC236}">
                <a16:creationId xmlns:a16="http://schemas.microsoft.com/office/drawing/2014/main" id="{C2BB9631-94C4-5D4B-C351-8D450DBCC884}"/>
              </a:ext>
            </a:extLst>
          </p:cNvPr>
          <p:cNvSpPr/>
          <p:nvPr/>
        </p:nvSpPr>
        <p:spPr>
          <a:xfrm flipV="1">
            <a:off x="660083" y="107828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72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C964C9-2CB2-A0AF-E352-78B86F941381}"/>
              </a:ext>
            </a:extLst>
          </p:cNvPr>
          <p:cNvSpPr txBox="1">
            <a:spLocks/>
          </p:cNvSpPr>
          <p:nvPr/>
        </p:nvSpPr>
        <p:spPr>
          <a:xfrm>
            <a:off x="660083" y="1246805"/>
            <a:ext cx="8755084" cy="3226135"/>
          </a:xfrm>
          <a:prstGeom prst="rect">
            <a:avLst/>
          </a:prstGeom>
        </p:spPr>
        <p:txBody>
          <a:bodyPr/>
          <a:lstStyle>
            <a:lvl1pPr marL="180023" indent="-180023" algn="l" defTabSz="720090" rtl="0" eaLnBrk="1" latinLnBrk="0" hangingPunct="1">
              <a:lnSpc>
                <a:spcPct val="90000"/>
              </a:lnSpc>
              <a:spcBef>
                <a:spcPts val="788"/>
              </a:spcBef>
              <a:buFont typeface="Arial" panose="020B0604020202020204" pitchFamily="34" charset="0"/>
              <a:buChar char="•"/>
              <a:defRPr sz="2400"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2000"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a:lstStyle>
          <a:p>
            <a:r>
              <a:rPr lang="en-US" sz="2000" dirty="0"/>
              <a:t>Scarcity of safe and affordable housing.</a:t>
            </a:r>
          </a:p>
          <a:p>
            <a:r>
              <a:rPr lang="en-US" sz="2000" dirty="0"/>
              <a:t>Lack of transportation, especially in rural, Tribal, and isolated communities.</a:t>
            </a:r>
          </a:p>
          <a:p>
            <a:r>
              <a:rPr lang="en-US" sz="2000" dirty="0"/>
              <a:t>Dearth of legal services that leaves survivors and their children vulnerable to ongoing abuse.</a:t>
            </a:r>
          </a:p>
          <a:p>
            <a:r>
              <a:rPr lang="en-US" sz="2000" dirty="0"/>
              <a:t>Lack of offender accountability. </a:t>
            </a:r>
          </a:p>
          <a:p>
            <a:r>
              <a:rPr lang="en-US" sz="2000" dirty="0"/>
              <a:t>Need to strengthen, modernize, and expand prevention and community education to stop violence before it starts.</a:t>
            </a:r>
          </a:p>
          <a:p>
            <a:r>
              <a:rPr lang="en-US" sz="2000" dirty="0"/>
              <a:t>Survivors not having enough money to meet their and their children’s basic needs.</a:t>
            </a:r>
          </a:p>
          <a:p>
            <a:r>
              <a:rPr lang="en-US" sz="2000" dirty="0"/>
              <a:t>Need to engage men and boys in prevention solutions and serve male victims. </a:t>
            </a:r>
          </a:p>
        </p:txBody>
      </p:sp>
      <p:sp>
        <p:nvSpPr>
          <p:cNvPr id="4" name="Date Placeholder 3">
            <a:extLst>
              <a:ext uri="{FF2B5EF4-FFF2-40B4-BE49-F238E27FC236}">
                <a16:creationId xmlns:a16="http://schemas.microsoft.com/office/drawing/2014/main" id="{5472D07D-65DE-3821-5FB1-C9186EFEEBBF}"/>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5" name="Slide Number Placeholder 5">
            <a:extLst>
              <a:ext uri="{FF2B5EF4-FFF2-40B4-BE49-F238E27FC236}">
                <a16:creationId xmlns:a16="http://schemas.microsoft.com/office/drawing/2014/main" id="{A7B1E6E2-B60C-4C37-DDCA-924E3FBF0440}"/>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25</a:t>
            </a:fld>
            <a:endParaRPr lang="en-US" dirty="0"/>
          </a:p>
        </p:txBody>
      </p:sp>
      <p:sp>
        <p:nvSpPr>
          <p:cNvPr id="6" name="Rectangle 5">
            <a:extLst>
              <a:ext uri="{FF2B5EF4-FFF2-40B4-BE49-F238E27FC236}">
                <a16:creationId xmlns:a16="http://schemas.microsoft.com/office/drawing/2014/main" id="{B4F258D9-3DF6-C3DA-9649-E8D6DAE6B277}"/>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D2CEDC34-AD29-D11F-1645-452B546B7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8" name="Picture 7" descr="U.S. Department of Justice Office on Violence Against Women white logo&#10;">
            <a:extLst>
              <a:ext uri="{FF2B5EF4-FFF2-40B4-BE49-F238E27FC236}">
                <a16:creationId xmlns:a16="http://schemas.microsoft.com/office/drawing/2014/main" id="{3A881242-E414-7F7E-02B6-5B8C0E42B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9" name="Title 1">
            <a:extLst>
              <a:ext uri="{FF2B5EF4-FFF2-40B4-BE49-F238E27FC236}">
                <a16:creationId xmlns:a16="http://schemas.microsoft.com/office/drawing/2014/main" id="{4F5CFECB-539E-5DDC-75B1-B737330B2A24}"/>
              </a:ext>
            </a:extLst>
          </p:cNvPr>
          <p:cNvSpPr txBox="1">
            <a:spLocks/>
          </p:cNvSpPr>
          <p:nvPr/>
        </p:nvSpPr>
        <p:spPr>
          <a:xfrm>
            <a:off x="622785" y="473470"/>
            <a:ext cx="8355629" cy="1060450"/>
          </a:xfrm>
          <a:prstGeom prst="rect">
            <a:avLst/>
          </a:prstGeom>
        </p:spPr>
        <p:txBody>
          <a:bodyPr/>
          <a:lstStyle>
            <a:lvl1pPr algn="l" defTabSz="720090" rtl="0" eaLnBrk="1" latinLnBrk="0" hangingPunct="1">
              <a:lnSpc>
                <a:spcPct val="90000"/>
              </a:lnSpc>
              <a:spcBef>
                <a:spcPct val="0"/>
              </a:spcBef>
              <a:buNone/>
              <a:defRPr sz="3465" b="1" kern="1200">
                <a:ln>
                  <a:solidFill>
                    <a:srgbClr val="0F153E"/>
                  </a:solidFill>
                </a:ln>
                <a:solidFill>
                  <a:srgbClr val="0F153E"/>
                </a:solidFill>
                <a:latin typeface="Book Antiqua" panose="02040602050305030304" pitchFamily="18" charset="0"/>
                <a:ea typeface="+mj-ea"/>
                <a:cs typeface="+mj-cs"/>
              </a:defRPr>
            </a:lvl1pPr>
          </a:lstStyle>
          <a:p>
            <a:r>
              <a:rPr lang="en-US" dirty="0"/>
              <a:t>Areas of Remaining Need</a:t>
            </a:r>
          </a:p>
        </p:txBody>
      </p:sp>
      <p:sp>
        <p:nvSpPr>
          <p:cNvPr id="10" name="Rectangle 9" descr="Turquoise line">
            <a:extLst>
              <a:ext uri="{FF2B5EF4-FFF2-40B4-BE49-F238E27FC236}">
                <a16:creationId xmlns:a16="http://schemas.microsoft.com/office/drawing/2014/main" id="{C2BB9631-94C4-5D4B-C351-8D450DBCC884}"/>
              </a:ext>
            </a:extLst>
          </p:cNvPr>
          <p:cNvSpPr/>
          <p:nvPr/>
        </p:nvSpPr>
        <p:spPr>
          <a:xfrm flipV="1">
            <a:off x="658831" y="1008365"/>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2105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BDD8-23C6-B87A-3369-BBAF8B29D114}"/>
              </a:ext>
            </a:extLst>
          </p:cNvPr>
          <p:cNvSpPr>
            <a:spLocks noGrp="1"/>
          </p:cNvSpPr>
          <p:nvPr>
            <p:ph type="title"/>
          </p:nvPr>
        </p:nvSpPr>
        <p:spPr/>
        <p:txBody>
          <a:bodyPr/>
          <a:lstStyle/>
          <a:p>
            <a:r>
              <a:rPr lang="en-US" dirty="0"/>
              <a:t>OVW-Funded Research and Evaluation</a:t>
            </a:r>
          </a:p>
        </p:txBody>
      </p:sp>
      <p:sp>
        <p:nvSpPr>
          <p:cNvPr id="3" name="Text Placeholder 2">
            <a:extLst>
              <a:ext uri="{FF2B5EF4-FFF2-40B4-BE49-F238E27FC236}">
                <a16:creationId xmlns:a16="http://schemas.microsoft.com/office/drawing/2014/main" id="{A51FC65B-292D-DFF2-2DD1-9C29ADB4C3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7145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9144-BC77-200E-2720-C04B54031407}"/>
              </a:ext>
            </a:extLst>
          </p:cNvPr>
          <p:cNvSpPr>
            <a:spLocks noGrp="1"/>
          </p:cNvSpPr>
          <p:nvPr>
            <p:ph type="title"/>
          </p:nvPr>
        </p:nvSpPr>
        <p:spPr>
          <a:xfrm>
            <a:off x="487290" y="501173"/>
            <a:ext cx="8384858" cy="556591"/>
          </a:xfrm>
        </p:spPr>
        <p:txBody>
          <a:bodyPr>
            <a:normAutofit fontScale="90000"/>
          </a:bodyPr>
          <a:lstStyle/>
          <a:p>
            <a:r>
              <a:rPr lang="en-US" dirty="0"/>
              <a:t>OVW-funded Evidence: Youth</a:t>
            </a:r>
          </a:p>
        </p:txBody>
      </p:sp>
      <p:sp>
        <p:nvSpPr>
          <p:cNvPr id="3" name="Content Placeholder 2">
            <a:extLst>
              <a:ext uri="{FF2B5EF4-FFF2-40B4-BE49-F238E27FC236}">
                <a16:creationId xmlns:a16="http://schemas.microsoft.com/office/drawing/2014/main" id="{10632D1D-3E6B-7FB6-E9A1-21845AB86CCA}"/>
              </a:ext>
            </a:extLst>
          </p:cNvPr>
          <p:cNvSpPr>
            <a:spLocks noGrp="1"/>
          </p:cNvSpPr>
          <p:nvPr>
            <p:ph idx="1"/>
          </p:nvPr>
        </p:nvSpPr>
        <p:spPr>
          <a:xfrm>
            <a:off x="238539" y="1396649"/>
            <a:ext cx="9124122" cy="3310282"/>
          </a:xfrm>
        </p:spPr>
        <p:txBody>
          <a:bodyPr>
            <a:normAutofit fontScale="25000" lnSpcReduction="20000"/>
          </a:bodyPr>
          <a:lstStyle/>
          <a:p>
            <a:pPr>
              <a:lnSpc>
                <a:spcPct val="107000"/>
              </a:lnSpc>
              <a:spcBef>
                <a:spcPts val="0"/>
              </a:spcBef>
            </a:pPr>
            <a:r>
              <a:rPr lang="en-US" sz="8000" kern="100" dirty="0">
                <a:effectLst/>
                <a:ea typeface="Times New Roman" panose="02020603050405020304" pitchFamily="18" charset="0"/>
                <a:cs typeface="Arial" panose="020B0604020202020204" pitchFamily="34" charset="0"/>
              </a:rPr>
              <a:t>In a review </a:t>
            </a:r>
            <a:r>
              <a:rPr lang="en-US" sz="8000" kern="100" dirty="0">
                <a:ea typeface="Times New Roman" panose="02020603050405020304" pitchFamily="18" charset="0"/>
                <a:cs typeface="Arial" panose="020B0604020202020204" pitchFamily="34" charset="0"/>
              </a:rPr>
              <a:t>of</a:t>
            </a:r>
            <a:r>
              <a:rPr lang="en-US" sz="8000" kern="100" dirty="0">
                <a:effectLst/>
                <a:ea typeface="Times New Roman" panose="02020603050405020304" pitchFamily="18" charset="0"/>
                <a:cs typeface="Arial" panose="020B0604020202020204" pitchFamily="34" charset="0"/>
              </a:rPr>
              <a:t> gender-specific </a:t>
            </a:r>
            <a:r>
              <a:rPr lang="en-US" sz="8000" kern="100" dirty="0">
                <a:ea typeface="Times New Roman" panose="02020603050405020304" pitchFamily="18" charset="0"/>
                <a:cs typeface="Arial" panose="020B0604020202020204" pitchFamily="34" charset="0"/>
              </a:rPr>
              <a:t>prevention </a:t>
            </a:r>
            <a:r>
              <a:rPr lang="en-US" sz="8000" kern="100" dirty="0">
                <a:effectLst/>
                <a:ea typeface="Times New Roman" panose="02020603050405020304" pitchFamily="18" charset="0"/>
                <a:cs typeface="Arial" panose="020B0604020202020204" pitchFamily="34" charset="0"/>
              </a:rPr>
              <a:t>programs for sexual assault, results showed that programs tend to apply a heteronormative and traditionally gendered lens </a:t>
            </a:r>
            <a:r>
              <a:rPr lang="en-US" sz="8000" kern="100" dirty="0">
                <a:ea typeface="Times New Roman" panose="02020603050405020304" pitchFamily="18" charset="0"/>
                <a:cs typeface="Arial" panose="020B0604020202020204" pitchFamily="34" charset="0"/>
              </a:rPr>
              <a:t>to </a:t>
            </a:r>
            <a:r>
              <a:rPr lang="en-US" sz="8000" kern="100" dirty="0">
                <a:effectLst/>
                <a:ea typeface="Times New Roman" panose="02020603050405020304" pitchFamily="18" charset="0"/>
                <a:cs typeface="Arial" panose="020B0604020202020204" pitchFamily="34" charset="0"/>
              </a:rPr>
              <a:t>prevention. </a:t>
            </a:r>
          </a:p>
          <a:p>
            <a:pPr lvl="1">
              <a:lnSpc>
                <a:spcPct val="107000"/>
              </a:lnSpc>
              <a:spcBef>
                <a:spcPts val="0"/>
              </a:spcBef>
            </a:pPr>
            <a:r>
              <a:rPr lang="en-US" sz="8000" kern="100" dirty="0">
                <a:ea typeface="Times New Roman" panose="02020603050405020304" pitchFamily="18" charset="0"/>
                <a:cs typeface="Arial" panose="020B0604020202020204" pitchFamily="34" charset="0"/>
              </a:rPr>
              <a:t>T</a:t>
            </a:r>
            <a:r>
              <a:rPr lang="en-US" sz="8000" kern="100" dirty="0">
                <a:effectLst/>
                <a:ea typeface="Times New Roman" panose="02020603050405020304" pitchFamily="18" charset="0"/>
                <a:cs typeface="Arial" panose="020B0604020202020204" pitchFamily="34" charset="0"/>
              </a:rPr>
              <a:t>he programs aimed at women had a small effect on victimization, but no reported effects on perpetration of violence. </a:t>
            </a:r>
          </a:p>
          <a:p>
            <a:pPr lvl="1">
              <a:lnSpc>
                <a:spcPct val="107000"/>
              </a:lnSpc>
              <a:spcBef>
                <a:spcPts val="0"/>
              </a:spcBef>
            </a:pPr>
            <a:r>
              <a:rPr lang="en-US" sz="8000" kern="100" dirty="0">
                <a:effectLst/>
                <a:ea typeface="Times New Roman" panose="02020603050405020304" pitchFamily="18" charset="0"/>
                <a:cs typeface="Arial" panose="020B0604020202020204" pitchFamily="34" charset="0"/>
              </a:rPr>
              <a:t>The programs for men did not have an effect on perpetration or victimization. (1)</a:t>
            </a:r>
            <a:endParaRPr lang="en-US" sz="8000" kern="100" dirty="0">
              <a:effectLst/>
              <a:ea typeface="Calibri" panose="020F0502020204030204" pitchFamily="34" charset="0"/>
              <a:cs typeface="Arial" panose="020B0604020202020204" pitchFamily="34" charset="0"/>
            </a:endParaRPr>
          </a:p>
          <a:p>
            <a:r>
              <a:rPr lang="en-US" sz="8000" dirty="0"/>
              <a:t>A systematic review of campus violence prevention programs found a favorable effect on IPV knowledge, but no significant effect on attitudes, psychological victimization, psychological perpetration, physical victimization, or physical perpetration.  (2)</a:t>
            </a:r>
          </a:p>
          <a:p>
            <a:pPr marL="0" indent="0">
              <a:buNone/>
            </a:pPr>
            <a:endParaRPr lang="en-US" dirty="0"/>
          </a:p>
        </p:txBody>
      </p:sp>
    </p:spTree>
    <p:extLst>
      <p:ext uri="{BB962C8B-B14F-4D97-AF65-F5344CB8AC3E}">
        <p14:creationId xmlns:p14="http://schemas.microsoft.com/office/powerpoint/2010/main" val="170338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9144-BC77-200E-2720-C04B54031407}"/>
              </a:ext>
            </a:extLst>
          </p:cNvPr>
          <p:cNvSpPr>
            <a:spLocks noGrp="1"/>
          </p:cNvSpPr>
          <p:nvPr>
            <p:ph type="title"/>
          </p:nvPr>
        </p:nvSpPr>
        <p:spPr/>
        <p:txBody>
          <a:bodyPr>
            <a:normAutofit fontScale="90000"/>
          </a:bodyPr>
          <a:lstStyle/>
          <a:p>
            <a:r>
              <a:rPr lang="en-US" dirty="0"/>
              <a:t>OVW-funded Evidence: Youth</a:t>
            </a:r>
          </a:p>
        </p:txBody>
      </p:sp>
      <p:sp>
        <p:nvSpPr>
          <p:cNvPr id="3" name="Content Placeholder 2">
            <a:extLst>
              <a:ext uri="{FF2B5EF4-FFF2-40B4-BE49-F238E27FC236}">
                <a16:creationId xmlns:a16="http://schemas.microsoft.com/office/drawing/2014/main" id="{10632D1D-3E6B-7FB6-E9A1-21845AB86CCA}"/>
              </a:ext>
            </a:extLst>
          </p:cNvPr>
          <p:cNvSpPr>
            <a:spLocks noGrp="1"/>
          </p:cNvSpPr>
          <p:nvPr>
            <p:ph idx="1"/>
          </p:nvPr>
        </p:nvSpPr>
        <p:spPr/>
        <p:txBody>
          <a:bodyPr>
            <a:normAutofit fontScale="70000" lnSpcReduction="20000"/>
          </a:bodyPr>
          <a:lstStyle/>
          <a:p>
            <a:r>
              <a:rPr lang="en-US" sz="4800" dirty="0"/>
              <a:t>A survey of adults aged 18 to 35 found that nearly </a:t>
            </a:r>
            <a:r>
              <a:rPr lang="en-US" sz="4800" b="1" dirty="0"/>
              <a:t>seven out of ten young adults reported any technology-facilitated abuse (TFA) victimization experience in their lifetime. </a:t>
            </a:r>
            <a:r>
              <a:rPr lang="en-US" sz="4800" dirty="0"/>
              <a:t>Pervasive TFA was greater for women, LGBTQA+ young adults, and for individuals with a public following. (3)</a:t>
            </a:r>
            <a:r>
              <a:rPr lang="en-US" sz="3400" dirty="0"/>
              <a:t>	</a:t>
            </a:r>
          </a:p>
          <a:p>
            <a:pPr marL="0" indent="0">
              <a:buNone/>
            </a:pPr>
            <a:endParaRPr lang="en-US" dirty="0"/>
          </a:p>
        </p:txBody>
      </p:sp>
    </p:spTree>
    <p:extLst>
      <p:ext uri="{BB962C8B-B14F-4D97-AF65-F5344CB8AC3E}">
        <p14:creationId xmlns:p14="http://schemas.microsoft.com/office/powerpoint/2010/main" val="346081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D910-A2BA-D971-CAE1-86411C27042C}"/>
              </a:ext>
            </a:extLst>
          </p:cNvPr>
          <p:cNvSpPr>
            <a:spLocks noGrp="1"/>
          </p:cNvSpPr>
          <p:nvPr>
            <p:ph type="title"/>
          </p:nvPr>
        </p:nvSpPr>
        <p:spPr>
          <a:xfrm>
            <a:off x="608171" y="735164"/>
            <a:ext cx="8384858" cy="556591"/>
          </a:xfrm>
        </p:spPr>
        <p:txBody>
          <a:bodyPr>
            <a:normAutofit fontScale="90000"/>
          </a:bodyPr>
          <a:lstStyle/>
          <a:p>
            <a:r>
              <a:rPr lang="en-US" dirty="0"/>
              <a:t>OVW-Funded Evidence: Engaging Men</a:t>
            </a:r>
          </a:p>
        </p:txBody>
      </p:sp>
      <p:sp>
        <p:nvSpPr>
          <p:cNvPr id="3" name="Content Placeholder 2">
            <a:extLst>
              <a:ext uri="{FF2B5EF4-FFF2-40B4-BE49-F238E27FC236}">
                <a16:creationId xmlns:a16="http://schemas.microsoft.com/office/drawing/2014/main" id="{89FD560D-DF2A-5CE3-B7FC-DAE321F9B815}"/>
              </a:ext>
            </a:extLst>
          </p:cNvPr>
          <p:cNvSpPr>
            <a:spLocks noGrp="1"/>
          </p:cNvSpPr>
          <p:nvPr>
            <p:ph idx="1"/>
          </p:nvPr>
        </p:nvSpPr>
        <p:spPr/>
        <p:txBody>
          <a:bodyPr>
            <a:normAutofit/>
          </a:bodyPr>
          <a:lstStyle/>
          <a:p>
            <a:pPr>
              <a:lnSpc>
                <a:spcPct val="107000"/>
              </a:lnSpc>
              <a:spcBef>
                <a:spcPts val="0"/>
              </a:spcBef>
            </a:pPr>
            <a:r>
              <a:rPr lang="en-US" sz="2000" kern="100" dirty="0">
                <a:effectLst/>
                <a:ea typeface="Calibri" panose="020F0502020204030204" pitchFamily="34" charset="0"/>
                <a:cs typeface="Arial" panose="020B0604020202020204" pitchFamily="34" charset="0"/>
              </a:rPr>
              <a:t>Evidence on batterer intervention programs is mixed. In a randomized control trial, an ACT-based group intervention delivered in community corrections reduced violent and nonviolent criminal charges. Domestic violence charges did not differ between groups, but victim reports indicated that ACT participants engaged in fewer IPV behaviors. (4)</a:t>
            </a:r>
          </a:p>
          <a:p>
            <a:r>
              <a:rPr lang="en-US" sz="2000" dirty="0"/>
              <a:t>Men who completed a 28-session community-informed and oppression-sensitive relationship violence intervention program had lower overall involvement with the criminal justice system.(5)</a:t>
            </a:r>
          </a:p>
          <a:p>
            <a:pPr marL="0" indent="0">
              <a:buNone/>
            </a:pPr>
            <a:endParaRPr lang="en-US" dirty="0"/>
          </a:p>
        </p:txBody>
      </p:sp>
    </p:spTree>
    <p:extLst>
      <p:ext uri="{BB962C8B-B14F-4D97-AF65-F5344CB8AC3E}">
        <p14:creationId xmlns:p14="http://schemas.microsoft.com/office/powerpoint/2010/main" val="56223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BAE2-F421-D0C2-1EE5-BE92CF8689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D17A65C-0E63-751A-303E-FE1D7183C011}"/>
              </a:ext>
            </a:extLst>
          </p:cNvPr>
          <p:cNvSpPr/>
          <p:nvPr/>
        </p:nvSpPr>
        <p:spPr>
          <a:xfrm>
            <a:off x="4800600" y="42863"/>
            <a:ext cx="4725591" cy="540067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
        <p:nvSpPr>
          <p:cNvPr id="10" name="TextBox 9">
            <a:extLst>
              <a:ext uri="{FF2B5EF4-FFF2-40B4-BE49-F238E27FC236}">
                <a16:creationId xmlns:a16="http://schemas.microsoft.com/office/drawing/2014/main" id="{76E5F52A-0CE0-1DE9-C8DD-7B876DAB9C76}"/>
              </a:ext>
            </a:extLst>
          </p:cNvPr>
          <p:cNvSpPr txBox="1"/>
          <p:nvPr/>
        </p:nvSpPr>
        <p:spPr>
          <a:xfrm>
            <a:off x="311201" y="144540"/>
            <a:ext cx="4041619" cy="1384995"/>
          </a:xfrm>
          <a:prstGeom prst="rect">
            <a:avLst/>
          </a:prstGeom>
          <a:noFill/>
        </p:spPr>
        <p:txBody>
          <a:bodyPr wrap="square" rtlCol="0">
            <a:spAutoFit/>
          </a:bodyPr>
          <a:lstStyle/>
          <a:p>
            <a:r>
              <a:rPr lang="en-US" sz="2800" b="1" dirty="0">
                <a:solidFill>
                  <a:srgbClr val="0F153E"/>
                </a:solidFill>
                <a:latin typeface="Book Antiqua" panose="02040602050305030304" pitchFamily="18" charset="0"/>
              </a:rPr>
              <a:t>Performance, Assessment, Research, and Evaluation Unit</a:t>
            </a:r>
            <a:endParaRPr lang="en-US" sz="2756" b="1" dirty="0">
              <a:ln>
                <a:solidFill>
                  <a:srgbClr val="0F153E"/>
                </a:solidFill>
              </a:ln>
              <a:solidFill>
                <a:srgbClr val="0F153E"/>
              </a:solidFill>
              <a:latin typeface="Book Antiqua" panose="02040602050305030304" pitchFamily="18" charset="0"/>
            </a:endParaRPr>
          </a:p>
        </p:txBody>
      </p:sp>
      <p:sp>
        <p:nvSpPr>
          <p:cNvPr id="19" name="Rectangle 18">
            <a:extLst>
              <a:ext uri="{FF2B5EF4-FFF2-40B4-BE49-F238E27FC236}">
                <a16:creationId xmlns:a16="http://schemas.microsoft.com/office/drawing/2014/main" id="{49288549-CBF2-501C-B8BF-1388098C8B38}"/>
              </a:ext>
            </a:extLst>
          </p:cNvPr>
          <p:cNvSpPr/>
          <p:nvPr/>
        </p:nvSpPr>
        <p:spPr>
          <a:xfrm flipV="1">
            <a:off x="412951" y="1468097"/>
            <a:ext cx="3838121" cy="8601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
        <p:nvSpPr>
          <p:cNvPr id="2" name="TextBox 1">
            <a:extLst>
              <a:ext uri="{FF2B5EF4-FFF2-40B4-BE49-F238E27FC236}">
                <a16:creationId xmlns:a16="http://schemas.microsoft.com/office/drawing/2014/main" id="{EFF7C522-79F7-5253-7666-01CD65F806C5}"/>
              </a:ext>
            </a:extLst>
          </p:cNvPr>
          <p:cNvSpPr txBox="1"/>
          <p:nvPr/>
        </p:nvSpPr>
        <p:spPr>
          <a:xfrm>
            <a:off x="282006" y="1683226"/>
            <a:ext cx="4415386" cy="3873368"/>
          </a:xfrm>
          <a:prstGeom prst="rect">
            <a:avLst/>
          </a:prstGeom>
          <a:noFill/>
        </p:spPr>
        <p:txBody>
          <a:bodyPr wrap="square" rtlCol="0">
            <a:spAutoFit/>
          </a:bodyPr>
          <a:lstStyle/>
          <a:p>
            <a:r>
              <a:rPr lang="en-US" sz="1890" dirty="0">
                <a:solidFill>
                  <a:srgbClr val="0F153E"/>
                </a:solidFill>
                <a:latin typeface="Book Antiqua" panose="02040602050305030304" pitchFamily="18" charset="0"/>
              </a:rPr>
              <a:t>The PARE Unit works to build the evidence base for Violence Against Women Act (VAWA)-funded programs, provide research and data to inform program and policy decisions, and equip people in the field with information and tools to help them align their work with effective strategies for serving survivors and holding offenders accountable.  </a:t>
            </a:r>
          </a:p>
          <a:p>
            <a:endParaRPr lang="en-US" sz="1890" b="1" dirty="0">
              <a:solidFill>
                <a:srgbClr val="0F153E"/>
              </a:solidFill>
              <a:latin typeface="Book Antiqua" panose="02040602050305030304" pitchFamily="18" charset="0"/>
            </a:endParaRPr>
          </a:p>
          <a:p>
            <a:endParaRPr lang="en-US" sz="1890" b="1" dirty="0">
              <a:solidFill>
                <a:srgbClr val="0F153E"/>
              </a:solidFill>
              <a:latin typeface="Book Antiqua" panose="02040602050305030304" pitchFamily="18" charset="0"/>
            </a:endParaRPr>
          </a:p>
          <a:p>
            <a:endParaRPr lang="en-US" sz="1890" b="1" dirty="0">
              <a:solidFill>
                <a:srgbClr val="0F153E"/>
              </a:solidFill>
              <a:latin typeface="Book Antiqua" panose="02040602050305030304" pitchFamily="18" charset="0"/>
            </a:endParaRPr>
          </a:p>
        </p:txBody>
      </p:sp>
      <p:sp>
        <p:nvSpPr>
          <p:cNvPr id="7" name="TextBox 6">
            <a:extLst>
              <a:ext uri="{FF2B5EF4-FFF2-40B4-BE49-F238E27FC236}">
                <a16:creationId xmlns:a16="http://schemas.microsoft.com/office/drawing/2014/main" id="{7B6657A3-80F7-A63D-25F4-2D2E6F52F215}"/>
              </a:ext>
            </a:extLst>
          </p:cNvPr>
          <p:cNvSpPr txBox="1"/>
          <p:nvPr/>
        </p:nvSpPr>
        <p:spPr>
          <a:xfrm>
            <a:off x="5140672" y="367742"/>
            <a:ext cx="4333915" cy="4750916"/>
          </a:xfrm>
          <a:prstGeom prst="rect">
            <a:avLst/>
          </a:prstGeom>
          <a:noFill/>
        </p:spPr>
        <p:txBody>
          <a:bodyPr wrap="square" rtlCol="0">
            <a:spAutoFit/>
          </a:bodyPr>
          <a:lstStyle/>
          <a:p>
            <a:r>
              <a:rPr lang="en-US" sz="1418" b="1" dirty="0">
                <a:solidFill>
                  <a:schemeClr val="bg1"/>
                </a:solidFill>
                <a:latin typeface="Book Antiqua" panose="02040602050305030304" pitchFamily="18" charset="0"/>
              </a:rPr>
              <a:t>Become an OVW peer reviewer:</a:t>
            </a:r>
          </a:p>
          <a:p>
            <a:r>
              <a:rPr lang="en-US" sz="1418" u="sng" dirty="0">
                <a:solidFill>
                  <a:srgbClr val="4AA8BB"/>
                </a:solidFill>
                <a:latin typeface="Book Antiqua" panose="02040602050305030304" pitchFamily="18" charset="0"/>
              </a:rPr>
              <a:t>www.justice.gov/ovw/peer-review </a:t>
            </a:r>
          </a:p>
          <a:p>
            <a:endParaRPr lang="en-US" sz="1418" dirty="0">
              <a:solidFill>
                <a:schemeClr val="bg1"/>
              </a:solidFill>
              <a:latin typeface="Book Antiqua" panose="02040602050305030304" pitchFamily="18" charset="0"/>
            </a:endParaRPr>
          </a:p>
          <a:p>
            <a:r>
              <a:rPr lang="en-US" sz="1418" b="1" dirty="0">
                <a:solidFill>
                  <a:schemeClr val="bg1"/>
                </a:solidFill>
                <a:latin typeface="Book Antiqua" panose="02040602050305030304" pitchFamily="18" charset="0"/>
              </a:rPr>
              <a:t>Learn more about our grants at:</a:t>
            </a:r>
          </a:p>
          <a:p>
            <a:r>
              <a:rPr lang="en-US" sz="1418" dirty="0">
                <a:solidFill>
                  <a:srgbClr val="4AA8BB"/>
                </a:solidFill>
                <a:latin typeface="Book Antiqua" panose="02040602050305030304" pitchFamily="18" charset="0"/>
                <a:hlinkClick r:id="rId2">
                  <a:extLst>
                    <a:ext uri="{A12FA001-AC4F-418D-AE19-62706E023703}">
                      <ahyp:hlinkClr xmlns:ahyp="http://schemas.microsoft.com/office/drawing/2018/hyperlinkcolor" val="tx"/>
                    </a:ext>
                  </a:extLst>
                </a:hlinkClick>
              </a:rPr>
              <a:t>www.justice.gov/ovw/grant-programs</a:t>
            </a:r>
            <a:endParaRPr lang="en-US" sz="1418" dirty="0">
              <a:solidFill>
                <a:srgbClr val="4AA8BB"/>
              </a:solidFill>
              <a:latin typeface="Book Antiqua" panose="02040602050305030304" pitchFamily="18" charset="0"/>
            </a:endParaRPr>
          </a:p>
          <a:p>
            <a:endParaRPr lang="en-US" sz="1418" dirty="0">
              <a:solidFill>
                <a:srgbClr val="4AA8BB"/>
              </a:solidFill>
              <a:latin typeface="Book Antiqua" panose="02040602050305030304" pitchFamily="18" charset="0"/>
            </a:endParaRPr>
          </a:p>
          <a:p>
            <a:r>
              <a:rPr lang="en-US" sz="1600" b="1" dirty="0">
                <a:solidFill>
                  <a:schemeClr val="bg1"/>
                </a:solidFill>
                <a:latin typeface="Book Antiqua" panose="02040602050305030304" pitchFamily="18" charset="0"/>
              </a:rPr>
              <a:t>Review performance reporting forms:</a:t>
            </a:r>
            <a:endParaRPr lang="en-US" sz="1418" dirty="0">
              <a:solidFill>
                <a:srgbClr val="4AA8BB"/>
              </a:solidFill>
              <a:latin typeface="Book Antiqua" panose="02040602050305030304" pitchFamily="18" charset="0"/>
            </a:endParaRPr>
          </a:p>
          <a:p>
            <a:r>
              <a:rPr lang="en-US" sz="1418" dirty="0">
                <a:solidFill>
                  <a:srgbClr val="4AA8BB"/>
                </a:solidFill>
                <a:latin typeface="Book Antiqua" panose="02040602050305030304" pitchFamily="18" charset="0"/>
                <a:hlinkClick r:id="rId3"/>
              </a:rPr>
              <a:t>https://www.vawamei.org/grant-program/consolidated-youth-program/</a:t>
            </a:r>
            <a:r>
              <a:rPr lang="en-US" sz="1418" dirty="0">
                <a:solidFill>
                  <a:srgbClr val="4AA8BB"/>
                </a:solidFill>
                <a:latin typeface="Book Antiqua" panose="02040602050305030304" pitchFamily="18" charset="0"/>
              </a:rPr>
              <a:t> </a:t>
            </a:r>
          </a:p>
          <a:p>
            <a:endParaRPr lang="en-US" sz="1418" dirty="0">
              <a:solidFill>
                <a:srgbClr val="4AA8BB"/>
              </a:solidFill>
              <a:latin typeface="Book Antiqua" panose="02040602050305030304" pitchFamily="18" charset="0"/>
            </a:endParaRPr>
          </a:p>
          <a:p>
            <a:endParaRPr lang="en-US" sz="1418" b="1" dirty="0">
              <a:solidFill>
                <a:schemeClr val="bg1"/>
              </a:solidFill>
              <a:latin typeface="Book Antiqua" panose="02040602050305030304" pitchFamily="18" charset="0"/>
            </a:endParaRPr>
          </a:p>
          <a:p>
            <a:endParaRPr lang="en-US" sz="1418" b="1" dirty="0">
              <a:solidFill>
                <a:schemeClr val="bg1"/>
              </a:solidFill>
              <a:latin typeface="Book Antiqua" panose="02040602050305030304" pitchFamily="18" charset="0"/>
            </a:endParaRPr>
          </a:p>
          <a:p>
            <a:r>
              <a:rPr lang="en-US" sz="1418" b="1" dirty="0">
                <a:solidFill>
                  <a:schemeClr val="bg1"/>
                </a:solidFill>
                <a:latin typeface="Book Antiqua" panose="02040602050305030304" pitchFamily="18" charset="0"/>
              </a:rPr>
              <a:t>Contact Information:</a:t>
            </a:r>
          </a:p>
          <a:p>
            <a:pPr algn="l" rtl="0" fontAlgn="base"/>
            <a:endParaRPr lang="en-US" sz="1418" dirty="0">
              <a:solidFill>
                <a:srgbClr val="4AA8BB"/>
              </a:solidFill>
              <a:latin typeface="Book Antiqua" panose="02040602050305030304" pitchFamily="18" charset="0"/>
            </a:endParaRPr>
          </a:p>
          <a:p>
            <a:pPr algn="l" rtl="0" fontAlgn="base"/>
            <a:r>
              <a:rPr lang="en-US" sz="1418" dirty="0">
                <a:solidFill>
                  <a:schemeClr val="bg1"/>
                </a:solidFill>
                <a:latin typeface="Book Antiqua" panose="02040602050305030304" pitchFamily="18" charset="0"/>
              </a:rPr>
              <a:t>Olivia Storz: </a:t>
            </a:r>
            <a:r>
              <a:rPr lang="en-US" sz="1418" dirty="0">
                <a:solidFill>
                  <a:srgbClr val="4AA8BB"/>
                </a:solidFill>
                <a:latin typeface="Book Antiqua" panose="02040602050305030304" pitchFamily="18" charset="0"/>
                <a:hlinkClick r:id="rId4"/>
              </a:rPr>
              <a:t>Mary.Storz@usdoj.gov</a:t>
            </a:r>
            <a:r>
              <a:rPr lang="en-US" sz="1418" dirty="0">
                <a:solidFill>
                  <a:srgbClr val="4AA8BB"/>
                </a:solidFill>
                <a:latin typeface="Book Antiqua" panose="02040602050305030304" pitchFamily="18" charset="0"/>
              </a:rPr>
              <a:t> </a:t>
            </a:r>
          </a:p>
          <a:p>
            <a:pPr algn="l" rtl="0" fontAlgn="base"/>
            <a:endParaRPr lang="en-US" sz="1418" dirty="0">
              <a:solidFill>
                <a:schemeClr val="bg1"/>
              </a:solidFill>
              <a:latin typeface="Book Antiqua" panose="02040602050305030304" pitchFamily="18" charset="0"/>
            </a:endParaRPr>
          </a:p>
          <a:p>
            <a:pPr algn="l" rtl="0" fontAlgn="base"/>
            <a:r>
              <a:rPr lang="en-US" sz="1418" dirty="0">
                <a:solidFill>
                  <a:schemeClr val="bg1"/>
                </a:solidFill>
                <a:latin typeface="Book Antiqua" panose="02040602050305030304" pitchFamily="18" charset="0"/>
              </a:rPr>
              <a:t>R&amp;E email inbox: </a:t>
            </a:r>
            <a:r>
              <a:rPr lang="en-US" sz="1418" u="sng" dirty="0">
                <a:solidFill>
                  <a:srgbClr val="4AA8BB"/>
                </a:solidFill>
                <a:latin typeface="Book Antiqua" panose="02040602050305030304" pitchFamily="18" charset="0"/>
                <a:hlinkClick r:id="rId5">
                  <a:extLst>
                    <a:ext uri="{A12FA001-AC4F-418D-AE19-62706E023703}">
                      <ahyp:hlinkClr xmlns:ahyp="http://schemas.microsoft.com/office/drawing/2018/hyperlinkcolor" val="tx"/>
                    </a:ext>
                  </a:extLst>
                </a:hlinkClick>
              </a:rPr>
              <a:t>OVW.Research@usdoj.gov</a:t>
            </a:r>
            <a:endParaRPr lang="en-US" sz="1418" u="sng" dirty="0">
              <a:solidFill>
                <a:srgbClr val="4AA8BB"/>
              </a:solidFill>
              <a:latin typeface="Book Antiqua" panose="02040602050305030304" pitchFamily="18" charset="0"/>
            </a:endParaRPr>
          </a:p>
          <a:p>
            <a:pPr algn="l" rtl="0" fontAlgn="base"/>
            <a:r>
              <a:rPr lang="en-US" sz="1418" u="sng" dirty="0">
                <a:solidFill>
                  <a:srgbClr val="69A020"/>
                </a:solidFill>
                <a:latin typeface="Calibri" panose="020F0502020204030204" pitchFamily="34" charset="0"/>
              </a:rPr>
              <a:t> </a:t>
            </a:r>
            <a:endParaRPr lang="en-US" sz="1418" dirty="0">
              <a:solidFill>
                <a:srgbClr val="4AA8BB"/>
              </a:solidFill>
              <a:latin typeface="Book Antiqua" panose="02040602050305030304" pitchFamily="18" charset="0"/>
            </a:endParaRPr>
          </a:p>
          <a:p>
            <a:pPr algn="l" rtl="0" fontAlgn="base"/>
            <a:endParaRPr lang="en-US" sz="1418" dirty="0">
              <a:solidFill>
                <a:srgbClr val="4AA8BB"/>
              </a:solidFill>
              <a:latin typeface="Book Antiqua" panose="02040602050305030304" pitchFamily="18" charset="0"/>
            </a:endParaRPr>
          </a:p>
          <a:p>
            <a:endParaRPr lang="en-US" sz="1575" dirty="0">
              <a:solidFill>
                <a:srgbClr val="4AA8BB"/>
              </a:solidFill>
              <a:latin typeface="Book Antiqua" panose="02040602050305030304" pitchFamily="18" charset="0"/>
            </a:endParaRPr>
          </a:p>
          <a:p>
            <a:r>
              <a:rPr lang="en-US" sz="1575" b="1" dirty="0">
                <a:solidFill>
                  <a:srgbClr val="4AA8BB"/>
                </a:solidFill>
                <a:latin typeface="Book Antiqua" panose="02040602050305030304" pitchFamily="18" charset="0"/>
              </a:rPr>
              <a:t> </a:t>
            </a:r>
            <a:endParaRPr lang="en-US" sz="1575" b="1" dirty="0">
              <a:solidFill>
                <a:srgbClr val="0F153E"/>
              </a:solidFill>
              <a:latin typeface="Book Antiqua" panose="02040602050305030304" pitchFamily="18" charset="0"/>
            </a:endParaRPr>
          </a:p>
        </p:txBody>
      </p:sp>
      <p:sp>
        <p:nvSpPr>
          <p:cNvPr id="11" name="Isosceles Triangle 10">
            <a:extLst>
              <a:ext uri="{FF2B5EF4-FFF2-40B4-BE49-F238E27FC236}">
                <a16:creationId xmlns:a16="http://schemas.microsoft.com/office/drawing/2014/main" id="{00CD824B-FFF8-C356-45A1-3F201B4DCB1C}"/>
              </a:ext>
            </a:extLst>
          </p:cNvPr>
          <p:cNvSpPr/>
          <p:nvPr/>
        </p:nvSpPr>
        <p:spPr>
          <a:xfrm rot="5400000">
            <a:off x="4437394" y="2547363"/>
            <a:ext cx="911673" cy="391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Tree>
    <p:extLst>
      <p:ext uri="{BB962C8B-B14F-4D97-AF65-F5344CB8AC3E}">
        <p14:creationId xmlns:p14="http://schemas.microsoft.com/office/powerpoint/2010/main" val="235337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421C-C522-5568-CCDF-4ECF616FA9B4}"/>
              </a:ext>
            </a:extLst>
          </p:cNvPr>
          <p:cNvSpPr txBox="1">
            <a:spLocks/>
          </p:cNvSpPr>
          <p:nvPr/>
        </p:nvSpPr>
        <p:spPr>
          <a:xfrm>
            <a:off x="660083"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D9F8818-8663-418F-88CC-D08CC9C29508}" type="datetimeFigureOut">
              <a:rPr lang="en-US" smtClean="0"/>
              <a:pPr/>
              <a:t>12/10/24</a:t>
            </a:fld>
            <a:endParaRPr lang="en-US" dirty="0"/>
          </a:p>
        </p:txBody>
      </p:sp>
      <p:sp>
        <p:nvSpPr>
          <p:cNvPr id="3" name="Slide Number Placeholder 3">
            <a:extLst>
              <a:ext uri="{FF2B5EF4-FFF2-40B4-BE49-F238E27FC236}">
                <a16:creationId xmlns:a16="http://schemas.microsoft.com/office/drawing/2014/main" id="{2DB78B06-AF09-96F7-6F10-A7168DB160BF}"/>
              </a:ext>
            </a:extLst>
          </p:cNvPr>
          <p:cNvSpPr txBox="1">
            <a:spLocks/>
          </p:cNvSpPr>
          <p:nvPr/>
        </p:nvSpPr>
        <p:spPr>
          <a:xfrm>
            <a:off x="6780848" y="5085080"/>
            <a:ext cx="2160270" cy="2921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BA72BF-3C11-498F-A693-382A3FDDF100}" type="slidenum">
              <a:rPr lang="en-US" smtClean="0"/>
              <a:pPr/>
              <a:t>30</a:t>
            </a:fld>
            <a:endParaRPr lang="en-US" dirty="0"/>
          </a:p>
        </p:txBody>
      </p:sp>
      <p:sp>
        <p:nvSpPr>
          <p:cNvPr id="4" name="Rectangle 3">
            <a:extLst>
              <a:ext uri="{FF2B5EF4-FFF2-40B4-BE49-F238E27FC236}">
                <a16:creationId xmlns:a16="http://schemas.microsoft.com/office/drawing/2014/main" id="{30328898-61F3-07CE-3118-734C56E82E65}"/>
              </a:ext>
            </a:extLst>
          </p:cNvPr>
          <p:cNvSpPr/>
          <p:nvPr/>
        </p:nvSpPr>
        <p:spPr>
          <a:xfrm flipV="1">
            <a:off x="660082" y="1217389"/>
            <a:ext cx="3434840" cy="10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E5BF0F6-6BE1-3590-1C98-040BCABEA1A1}"/>
              </a:ext>
            </a:extLst>
          </p:cNvPr>
          <p:cNvSpPr/>
          <p:nvPr/>
        </p:nvSpPr>
        <p:spPr>
          <a:xfrm>
            <a:off x="0" y="4716050"/>
            <a:ext cx="9601200" cy="837381"/>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2568A5F4-172D-2A65-8DAC-A54A31304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139" y="4846319"/>
            <a:ext cx="563585" cy="563205"/>
          </a:xfrm>
          <a:prstGeom prst="rect">
            <a:avLst/>
          </a:prstGeom>
        </p:spPr>
      </p:pic>
      <p:pic>
        <p:nvPicPr>
          <p:cNvPr id="7" name="Picture 6" descr="U.S. Department of Justice Office on Violence Against Women white logo&#10;">
            <a:extLst>
              <a:ext uri="{FF2B5EF4-FFF2-40B4-BE49-F238E27FC236}">
                <a16:creationId xmlns:a16="http://schemas.microsoft.com/office/drawing/2014/main" id="{75C333C2-4100-7B1E-B3CF-2A8ADFC1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587" y="4753311"/>
            <a:ext cx="925394" cy="715099"/>
          </a:xfrm>
          <a:prstGeom prst="rect">
            <a:avLst/>
          </a:prstGeom>
        </p:spPr>
      </p:pic>
      <p:sp>
        <p:nvSpPr>
          <p:cNvPr id="8" name="Title 1">
            <a:extLst>
              <a:ext uri="{FF2B5EF4-FFF2-40B4-BE49-F238E27FC236}">
                <a16:creationId xmlns:a16="http://schemas.microsoft.com/office/drawing/2014/main" id="{5FEB1F51-B6C0-01C8-EF97-1589A47445CF}"/>
              </a:ext>
            </a:extLst>
          </p:cNvPr>
          <p:cNvSpPr txBox="1">
            <a:spLocks/>
          </p:cNvSpPr>
          <p:nvPr/>
        </p:nvSpPr>
        <p:spPr>
          <a:xfrm>
            <a:off x="660082" y="1643368"/>
            <a:ext cx="8148638" cy="2654678"/>
          </a:xfrm>
          <a:prstGeom prst="rect">
            <a:avLst/>
          </a:prstGeom>
        </p:spPr>
        <p:txBody>
          <a:bodyPr>
            <a:normAutofit/>
          </a:bodyPr>
          <a:lstStyle>
            <a:lvl1pPr algn="l" defTabSz="720090" rtl="0" eaLnBrk="1" latinLnBrk="0" hangingPunct="1">
              <a:lnSpc>
                <a:spcPct val="90000"/>
              </a:lnSpc>
              <a:spcBef>
                <a:spcPct val="0"/>
              </a:spcBef>
              <a:buNone/>
              <a:defRPr sz="4800" b="1" kern="1200">
                <a:ln>
                  <a:solidFill>
                    <a:srgbClr val="0F153E"/>
                  </a:solidFill>
                </a:ln>
                <a:solidFill>
                  <a:srgbClr val="0F153E"/>
                </a:solidFill>
                <a:latin typeface="Book Antiqua" panose="02040602050305030304" pitchFamily="18" charset="0"/>
                <a:ea typeface="+mj-ea"/>
                <a:cs typeface="+mj-cs"/>
              </a:defRPr>
            </a:lvl1pPr>
          </a:lstStyle>
          <a:p>
            <a:r>
              <a:rPr lang="en-US" dirty="0"/>
              <a:t>Questions?</a:t>
            </a:r>
          </a:p>
        </p:txBody>
      </p:sp>
      <p:pic>
        <p:nvPicPr>
          <p:cNvPr id="9" name="Picture 8" descr="A black background with blue text&#10;&#10;Description automatically generated">
            <a:extLst>
              <a:ext uri="{FF2B5EF4-FFF2-40B4-BE49-F238E27FC236}">
                <a16:creationId xmlns:a16="http://schemas.microsoft.com/office/drawing/2014/main" id="{5FABC193-23CD-53D2-B738-8F0E2EBDE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518" y="270899"/>
            <a:ext cx="2709346" cy="640699"/>
          </a:xfrm>
          <a:prstGeom prst="rect">
            <a:avLst/>
          </a:prstGeom>
          <a:solidFill>
            <a:schemeClr val="bg1"/>
          </a:solidFill>
        </p:spPr>
      </p:pic>
    </p:spTree>
    <p:extLst>
      <p:ext uri="{BB962C8B-B14F-4D97-AF65-F5344CB8AC3E}">
        <p14:creationId xmlns:p14="http://schemas.microsoft.com/office/powerpoint/2010/main" val="1909324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F9B1-121C-56A7-E288-3BAF515CC058}"/>
              </a:ext>
            </a:extLst>
          </p:cNvPr>
          <p:cNvSpPr>
            <a:spLocks noGrp="1"/>
          </p:cNvSpPr>
          <p:nvPr>
            <p:ph type="title"/>
          </p:nvPr>
        </p:nvSpPr>
        <p:spPr>
          <a:xfrm>
            <a:off x="608171" y="646100"/>
            <a:ext cx="8384858" cy="556591"/>
          </a:xfrm>
        </p:spPr>
        <p:txBody>
          <a:bodyPr>
            <a:normAutofit fontScale="90000"/>
          </a:bodyPr>
          <a:lstStyle/>
          <a:p>
            <a:r>
              <a:rPr lang="en-US" dirty="0"/>
              <a:t>Next Steps</a:t>
            </a:r>
          </a:p>
        </p:txBody>
      </p:sp>
      <p:graphicFrame>
        <p:nvGraphicFramePr>
          <p:cNvPr id="5" name="Content Placeholder 4">
            <a:extLst>
              <a:ext uri="{FF2B5EF4-FFF2-40B4-BE49-F238E27FC236}">
                <a16:creationId xmlns:a16="http://schemas.microsoft.com/office/drawing/2014/main" id="{D07EAD94-42E4-9353-EE51-C912FB195954}"/>
              </a:ext>
            </a:extLst>
          </p:cNvPr>
          <p:cNvGraphicFramePr>
            <a:graphicFrameLocks noGrp="1"/>
          </p:cNvGraphicFramePr>
          <p:nvPr>
            <p:ph idx="1"/>
            <p:extLst>
              <p:ext uri="{D42A27DB-BD31-4B8C-83A1-F6EECF244321}">
                <p14:modId xmlns:p14="http://schemas.microsoft.com/office/powerpoint/2010/main" val="2656255647"/>
              </p:ext>
            </p:extLst>
          </p:nvPr>
        </p:nvGraphicFramePr>
        <p:xfrm>
          <a:off x="660400" y="1460500"/>
          <a:ext cx="8280400" cy="301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973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BAE2-F421-D0C2-1EE5-BE92CF86890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D17A65C-0E63-751A-303E-FE1D7183C011}"/>
              </a:ext>
            </a:extLst>
          </p:cNvPr>
          <p:cNvSpPr/>
          <p:nvPr/>
        </p:nvSpPr>
        <p:spPr>
          <a:xfrm>
            <a:off x="4800600" y="42863"/>
            <a:ext cx="4725591" cy="5400675"/>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
        <p:nvSpPr>
          <p:cNvPr id="10" name="TextBox 9">
            <a:extLst>
              <a:ext uri="{FF2B5EF4-FFF2-40B4-BE49-F238E27FC236}">
                <a16:creationId xmlns:a16="http://schemas.microsoft.com/office/drawing/2014/main" id="{76E5F52A-0CE0-1DE9-C8DD-7B876DAB9C76}"/>
              </a:ext>
            </a:extLst>
          </p:cNvPr>
          <p:cNvSpPr txBox="1"/>
          <p:nvPr/>
        </p:nvSpPr>
        <p:spPr>
          <a:xfrm>
            <a:off x="412951" y="822555"/>
            <a:ext cx="4041619" cy="516423"/>
          </a:xfrm>
          <a:prstGeom prst="rect">
            <a:avLst/>
          </a:prstGeom>
          <a:noFill/>
        </p:spPr>
        <p:txBody>
          <a:bodyPr wrap="square" rtlCol="0">
            <a:spAutoFit/>
          </a:bodyPr>
          <a:lstStyle/>
          <a:p>
            <a:r>
              <a:rPr lang="en-US" sz="2756" b="1" dirty="0">
                <a:ln>
                  <a:solidFill>
                    <a:srgbClr val="0F153E"/>
                  </a:solidFill>
                </a:ln>
                <a:solidFill>
                  <a:srgbClr val="0F153E"/>
                </a:solidFill>
                <a:latin typeface="Book Antiqua" panose="02040602050305030304" pitchFamily="18" charset="0"/>
              </a:rPr>
              <a:t>Thank you!</a:t>
            </a:r>
          </a:p>
        </p:txBody>
      </p:sp>
      <p:sp>
        <p:nvSpPr>
          <p:cNvPr id="19" name="Rectangle 18">
            <a:extLst>
              <a:ext uri="{FF2B5EF4-FFF2-40B4-BE49-F238E27FC236}">
                <a16:creationId xmlns:a16="http://schemas.microsoft.com/office/drawing/2014/main" id="{49288549-CBF2-501C-B8BF-1388098C8B38}"/>
              </a:ext>
            </a:extLst>
          </p:cNvPr>
          <p:cNvSpPr/>
          <p:nvPr/>
        </p:nvSpPr>
        <p:spPr>
          <a:xfrm flipV="1">
            <a:off x="412951" y="1468097"/>
            <a:ext cx="3838121" cy="86010"/>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
        <p:nvSpPr>
          <p:cNvPr id="2" name="TextBox 1">
            <a:extLst>
              <a:ext uri="{FF2B5EF4-FFF2-40B4-BE49-F238E27FC236}">
                <a16:creationId xmlns:a16="http://schemas.microsoft.com/office/drawing/2014/main" id="{EFF7C522-79F7-5253-7666-01CD65F806C5}"/>
              </a:ext>
            </a:extLst>
          </p:cNvPr>
          <p:cNvSpPr txBox="1"/>
          <p:nvPr/>
        </p:nvSpPr>
        <p:spPr>
          <a:xfrm>
            <a:off x="282006" y="1683226"/>
            <a:ext cx="4415386" cy="964880"/>
          </a:xfrm>
          <a:prstGeom prst="rect">
            <a:avLst/>
          </a:prstGeom>
          <a:noFill/>
        </p:spPr>
        <p:txBody>
          <a:bodyPr wrap="square" rtlCol="0">
            <a:spAutoFit/>
          </a:bodyPr>
          <a:lstStyle/>
          <a:p>
            <a:endParaRPr lang="en-US" sz="1890" b="1" dirty="0">
              <a:solidFill>
                <a:srgbClr val="0F153E"/>
              </a:solidFill>
              <a:latin typeface="Book Antiqua" panose="02040602050305030304" pitchFamily="18" charset="0"/>
            </a:endParaRPr>
          </a:p>
          <a:p>
            <a:endParaRPr lang="en-US" sz="1890" b="1" dirty="0">
              <a:solidFill>
                <a:srgbClr val="0F153E"/>
              </a:solidFill>
              <a:latin typeface="Book Antiqua" panose="02040602050305030304" pitchFamily="18" charset="0"/>
            </a:endParaRPr>
          </a:p>
          <a:p>
            <a:endParaRPr lang="en-US" sz="1890" b="1" dirty="0">
              <a:solidFill>
                <a:srgbClr val="0F153E"/>
              </a:solidFill>
              <a:latin typeface="Book Antiqua" panose="02040602050305030304" pitchFamily="18" charset="0"/>
            </a:endParaRPr>
          </a:p>
        </p:txBody>
      </p:sp>
      <p:sp>
        <p:nvSpPr>
          <p:cNvPr id="7" name="TextBox 6">
            <a:extLst>
              <a:ext uri="{FF2B5EF4-FFF2-40B4-BE49-F238E27FC236}">
                <a16:creationId xmlns:a16="http://schemas.microsoft.com/office/drawing/2014/main" id="{7B6657A3-80F7-A63D-25F4-2D2E6F52F215}"/>
              </a:ext>
            </a:extLst>
          </p:cNvPr>
          <p:cNvSpPr txBox="1"/>
          <p:nvPr/>
        </p:nvSpPr>
        <p:spPr>
          <a:xfrm>
            <a:off x="5140672" y="367742"/>
            <a:ext cx="4333915" cy="4750916"/>
          </a:xfrm>
          <a:prstGeom prst="rect">
            <a:avLst/>
          </a:prstGeom>
          <a:noFill/>
        </p:spPr>
        <p:txBody>
          <a:bodyPr wrap="square" rtlCol="0">
            <a:spAutoFit/>
          </a:bodyPr>
          <a:lstStyle/>
          <a:p>
            <a:r>
              <a:rPr lang="en-US" sz="1418" b="1" dirty="0">
                <a:solidFill>
                  <a:schemeClr val="bg1"/>
                </a:solidFill>
                <a:latin typeface="Book Antiqua" panose="02040602050305030304" pitchFamily="18" charset="0"/>
              </a:rPr>
              <a:t>Become an OVW peer reviewer:</a:t>
            </a:r>
          </a:p>
          <a:p>
            <a:r>
              <a:rPr lang="en-US" sz="1418" u="sng" dirty="0">
                <a:solidFill>
                  <a:srgbClr val="4AA8BB"/>
                </a:solidFill>
                <a:latin typeface="Book Antiqua" panose="02040602050305030304" pitchFamily="18" charset="0"/>
              </a:rPr>
              <a:t>www.justice.gov/ovw/peer-review </a:t>
            </a:r>
          </a:p>
          <a:p>
            <a:endParaRPr lang="en-US" sz="1418" dirty="0">
              <a:solidFill>
                <a:schemeClr val="bg1"/>
              </a:solidFill>
              <a:latin typeface="Book Antiqua" panose="02040602050305030304" pitchFamily="18" charset="0"/>
            </a:endParaRPr>
          </a:p>
          <a:p>
            <a:r>
              <a:rPr lang="en-US" sz="1418" b="1" dirty="0">
                <a:solidFill>
                  <a:schemeClr val="bg1"/>
                </a:solidFill>
                <a:latin typeface="Book Antiqua" panose="02040602050305030304" pitchFamily="18" charset="0"/>
              </a:rPr>
              <a:t>Learn more about our grants at:</a:t>
            </a:r>
          </a:p>
          <a:p>
            <a:r>
              <a:rPr lang="en-US" sz="1418" dirty="0">
                <a:solidFill>
                  <a:srgbClr val="4AA8BB"/>
                </a:solidFill>
                <a:latin typeface="Book Antiqua" panose="02040602050305030304" pitchFamily="18" charset="0"/>
                <a:hlinkClick r:id="rId2">
                  <a:extLst>
                    <a:ext uri="{A12FA001-AC4F-418D-AE19-62706E023703}">
                      <ahyp:hlinkClr xmlns:ahyp="http://schemas.microsoft.com/office/drawing/2018/hyperlinkcolor" val="tx"/>
                    </a:ext>
                  </a:extLst>
                </a:hlinkClick>
              </a:rPr>
              <a:t>www.justice.gov/ovw/grant-programs</a:t>
            </a:r>
            <a:endParaRPr lang="en-US" sz="1418" dirty="0">
              <a:solidFill>
                <a:srgbClr val="4AA8BB"/>
              </a:solidFill>
              <a:latin typeface="Book Antiqua" panose="02040602050305030304" pitchFamily="18" charset="0"/>
            </a:endParaRPr>
          </a:p>
          <a:p>
            <a:endParaRPr lang="en-US" sz="1418" dirty="0">
              <a:solidFill>
                <a:srgbClr val="4AA8BB"/>
              </a:solidFill>
              <a:latin typeface="Book Antiqua" panose="02040602050305030304" pitchFamily="18" charset="0"/>
            </a:endParaRPr>
          </a:p>
          <a:p>
            <a:r>
              <a:rPr lang="en-US" sz="1600" b="1" dirty="0">
                <a:solidFill>
                  <a:schemeClr val="bg1"/>
                </a:solidFill>
                <a:latin typeface="Book Antiqua" panose="02040602050305030304" pitchFamily="18" charset="0"/>
              </a:rPr>
              <a:t>Review performance reporting forms:</a:t>
            </a:r>
            <a:endParaRPr lang="en-US" sz="1418" dirty="0">
              <a:solidFill>
                <a:srgbClr val="4AA8BB"/>
              </a:solidFill>
              <a:latin typeface="Book Antiqua" panose="02040602050305030304" pitchFamily="18" charset="0"/>
            </a:endParaRPr>
          </a:p>
          <a:p>
            <a:r>
              <a:rPr lang="en-US" sz="1418" dirty="0">
                <a:solidFill>
                  <a:srgbClr val="4AA8BB"/>
                </a:solidFill>
                <a:latin typeface="Book Antiqua" panose="02040602050305030304" pitchFamily="18" charset="0"/>
                <a:hlinkClick r:id="rId3"/>
              </a:rPr>
              <a:t>https://www.vawamei.org/grant-program/consolidated-youth-program/</a:t>
            </a:r>
            <a:r>
              <a:rPr lang="en-US" sz="1418" dirty="0">
                <a:solidFill>
                  <a:srgbClr val="4AA8BB"/>
                </a:solidFill>
                <a:latin typeface="Book Antiqua" panose="02040602050305030304" pitchFamily="18" charset="0"/>
              </a:rPr>
              <a:t> </a:t>
            </a:r>
          </a:p>
          <a:p>
            <a:endParaRPr lang="en-US" sz="1418" dirty="0">
              <a:solidFill>
                <a:srgbClr val="4AA8BB"/>
              </a:solidFill>
              <a:latin typeface="Book Antiqua" panose="02040602050305030304" pitchFamily="18" charset="0"/>
            </a:endParaRPr>
          </a:p>
          <a:p>
            <a:endParaRPr lang="en-US" sz="1418" b="1" dirty="0">
              <a:solidFill>
                <a:schemeClr val="bg1"/>
              </a:solidFill>
              <a:latin typeface="Book Antiqua" panose="02040602050305030304" pitchFamily="18" charset="0"/>
            </a:endParaRPr>
          </a:p>
          <a:p>
            <a:endParaRPr lang="en-US" sz="1418" b="1" dirty="0">
              <a:solidFill>
                <a:schemeClr val="bg1"/>
              </a:solidFill>
              <a:latin typeface="Book Antiqua" panose="02040602050305030304" pitchFamily="18" charset="0"/>
            </a:endParaRPr>
          </a:p>
          <a:p>
            <a:r>
              <a:rPr lang="en-US" sz="1418" b="1" dirty="0">
                <a:solidFill>
                  <a:schemeClr val="bg1"/>
                </a:solidFill>
                <a:latin typeface="Book Antiqua" panose="02040602050305030304" pitchFamily="18" charset="0"/>
              </a:rPr>
              <a:t>Contact Information:</a:t>
            </a:r>
          </a:p>
          <a:p>
            <a:pPr algn="l" rtl="0" fontAlgn="base"/>
            <a:endParaRPr lang="en-US" sz="1418" dirty="0">
              <a:solidFill>
                <a:srgbClr val="4AA8BB"/>
              </a:solidFill>
              <a:latin typeface="Book Antiqua" panose="02040602050305030304" pitchFamily="18" charset="0"/>
            </a:endParaRPr>
          </a:p>
          <a:p>
            <a:pPr algn="l" rtl="0" fontAlgn="base"/>
            <a:r>
              <a:rPr lang="en-US" sz="1418" dirty="0">
                <a:solidFill>
                  <a:schemeClr val="bg1"/>
                </a:solidFill>
                <a:latin typeface="Book Antiqua" panose="02040602050305030304" pitchFamily="18" charset="0"/>
              </a:rPr>
              <a:t>Olivia Storz: </a:t>
            </a:r>
            <a:r>
              <a:rPr lang="en-US" sz="1418" dirty="0">
                <a:solidFill>
                  <a:srgbClr val="4AA8BB"/>
                </a:solidFill>
                <a:latin typeface="Book Antiqua" panose="02040602050305030304" pitchFamily="18" charset="0"/>
                <a:hlinkClick r:id="rId4"/>
              </a:rPr>
              <a:t>Mary.Storz@usdoj.gov</a:t>
            </a:r>
            <a:r>
              <a:rPr lang="en-US" sz="1418" dirty="0">
                <a:solidFill>
                  <a:srgbClr val="4AA8BB"/>
                </a:solidFill>
                <a:latin typeface="Book Antiqua" panose="02040602050305030304" pitchFamily="18" charset="0"/>
              </a:rPr>
              <a:t> </a:t>
            </a:r>
          </a:p>
          <a:p>
            <a:pPr algn="l" rtl="0" fontAlgn="base"/>
            <a:endParaRPr lang="en-US" sz="1418" dirty="0">
              <a:solidFill>
                <a:schemeClr val="bg1"/>
              </a:solidFill>
              <a:latin typeface="Book Antiqua" panose="02040602050305030304" pitchFamily="18" charset="0"/>
            </a:endParaRPr>
          </a:p>
          <a:p>
            <a:pPr algn="l" rtl="0" fontAlgn="base"/>
            <a:r>
              <a:rPr lang="en-US" sz="1418" dirty="0">
                <a:solidFill>
                  <a:schemeClr val="bg1"/>
                </a:solidFill>
                <a:latin typeface="Book Antiqua" panose="02040602050305030304" pitchFamily="18" charset="0"/>
              </a:rPr>
              <a:t>R&amp;E email inbox: </a:t>
            </a:r>
            <a:r>
              <a:rPr lang="en-US" sz="1418" u="sng" dirty="0">
                <a:solidFill>
                  <a:srgbClr val="4AA8BB"/>
                </a:solidFill>
                <a:latin typeface="Book Antiqua" panose="02040602050305030304" pitchFamily="18" charset="0"/>
                <a:hlinkClick r:id="rId5">
                  <a:extLst>
                    <a:ext uri="{A12FA001-AC4F-418D-AE19-62706E023703}">
                      <ahyp:hlinkClr xmlns:ahyp="http://schemas.microsoft.com/office/drawing/2018/hyperlinkcolor" val="tx"/>
                    </a:ext>
                  </a:extLst>
                </a:hlinkClick>
              </a:rPr>
              <a:t>OVW.Research@usdoj.gov</a:t>
            </a:r>
            <a:endParaRPr lang="en-US" sz="1418" u="sng" dirty="0">
              <a:solidFill>
                <a:srgbClr val="4AA8BB"/>
              </a:solidFill>
              <a:latin typeface="Book Antiqua" panose="02040602050305030304" pitchFamily="18" charset="0"/>
            </a:endParaRPr>
          </a:p>
          <a:p>
            <a:pPr algn="l" rtl="0" fontAlgn="base"/>
            <a:r>
              <a:rPr lang="en-US" sz="1418" u="sng" dirty="0">
                <a:solidFill>
                  <a:srgbClr val="69A020"/>
                </a:solidFill>
                <a:latin typeface="Calibri" panose="020F0502020204030204" pitchFamily="34" charset="0"/>
              </a:rPr>
              <a:t> </a:t>
            </a:r>
            <a:endParaRPr lang="en-US" sz="1418" dirty="0">
              <a:solidFill>
                <a:srgbClr val="4AA8BB"/>
              </a:solidFill>
              <a:latin typeface="Book Antiqua" panose="02040602050305030304" pitchFamily="18" charset="0"/>
            </a:endParaRPr>
          </a:p>
          <a:p>
            <a:pPr algn="l" rtl="0" fontAlgn="base"/>
            <a:endParaRPr lang="en-US" sz="1418" dirty="0">
              <a:solidFill>
                <a:srgbClr val="4AA8BB"/>
              </a:solidFill>
              <a:latin typeface="Book Antiqua" panose="02040602050305030304" pitchFamily="18" charset="0"/>
            </a:endParaRPr>
          </a:p>
          <a:p>
            <a:endParaRPr lang="en-US" sz="1575" dirty="0">
              <a:solidFill>
                <a:srgbClr val="4AA8BB"/>
              </a:solidFill>
              <a:latin typeface="Book Antiqua" panose="02040602050305030304" pitchFamily="18" charset="0"/>
            </a:endParaRPr>
          </a:p>
          <a:p>
            <a:r>
              <a:rPr lang="en-US" sz="1575" b="1" dirty="0">
                <a:solidFill>
                  <a:srgbClr val="4AA8BB"/>
                </a:solidFill>
                <a:latin typeface="Book Antiqua" panose="02040602050305030304" pitchFamily="18" charset="0"/>
              </a:rPr>
              <a:t> </a:t>
            </a:r>
            <a:endParaRPr lang="en-US" sz="1575" b="1" dirty="0">
              <a:solidFill>
                <a:srgbClr val="0F153E"/>
              </a:solidFill>
              <a:latin typeface="Book Antiqua" panose="02040602050305030304" pitchFamily="18" charset="0"/>
            </a:endParaRPr>
          </a:p>
        </p:txBody>
      </p:sp>
      <p:sp>
        <p:nvSpPr>
          <p:cNvPr id="11" name="Isosceles Triangle 10">
            <a:extLst>
              <a:ext uri="{FF2B5EF4-FFF2-40B4-BE49-F238E27FC236}">
                <a16:creationId xmlns:a16="http://schemas.microsoft.com/office/drawing/2014/main" id="{00CD824B-FFF8-C356-45A1-3F201B4DCB1C}"/>
              </a:ext>
            </a:extLst>
          </p:cNvPr>
          <p:cNvSpPr/>
          <p:nvPr/>
        </p:nvSpPr>
        <p:spPr>
          <a:xfrm rot="5400000">
            <a:off x="4437394" y="2547363"/>
            <a:ext cx="911673" cy="3916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2" dirty="0"/>
          </a:p>
        </p:txBody>
      </p:sp>
    </p:spTree>
    <p:extLst>
      <p:ext uri="{BB962C8B-B14F-4D97-AF65-F5344CB8AC3E}">
        <p14:creationId xmlns:p14="http://schemas.microsoft.com/office/powerpoint/2010/main" val="272013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9580-7D41-C5D5-18CA-B6F874268171}"/>
              </a:ext>
            </a:extLst>
          </p:cNvPr>
          <p:cNvSpPr>
            <a:spLocks noGrp="1"/>
          </p:cNvSpPr>
          <p:nvPr>
            <p:ph type="title"/>
          </p:nvPr>
        </p:nvSpPr>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00B35717-0535-56E2-5C0E-A7C590846D18}"/>
              </a:ext>
            </a:extLst>
          </p:cNvPr>
          <p:cNvSpPr>
            <a:spLocks noGrp="1"/>
          </p:cNvSpPr>
          <p:nvPr>
            <p:ph idx="1"/>
          </p:nvPr>
        </p:nvSpPr>
        <p:spPr/>
        <p:txBody>
          <a:bodyPr>
            <a:normAutofit/>
          </a:bodyPr>
          <a:lstStyle/>
          <a:p>
            <a:pPr marL="457200" indent="-457200">
              <a:buAutoNum type="arabicParenBoth"/>
            </a:pPr>
            <a:r>
              <a:rPr lang="en-US" sz="1200" kern="100" dirty="0" err="1">
                <a:effectLst/>
                <a:ea typeface="Times New Roman" panose="02020603050405020304" pitchFamily="18" charset="0"/>
                <a:cs typeface="Times New Roman" panose="02020603050405020304" pitchFamily="18" charset="0"/>
              </a:rPr>
              <a:t>Kettrey</a:t>
            </a:r>
            <a:r>
              <a:rPr lang="en-US" sz="1200" kern="100" dirty="0">
                <a:effectLst/>
                <a:ea typeface="Times New Roman" panose="02020603050405020304" pitchFamily="18" charset="0"/>
                <a:cs typeface="Times New Roman" panose="02020603050405020304" pitchFamily="18" charset="0"/>
              </a:rPr>
              <a:t>, H. H., Thompson, M. P., Marx, R. A., &amp; Davis, A. J. (2024). Who Is Considered a Potential Victim, Perpetrator, or Bystander? A Systematic Review and Meta-Analysis of Research Evaluating Gender-Specific Campus Sexual Assault Prevention Programs Implemented in the United States. </a:t>
            </a:r>
            <a:r>
              <a:rPr lang="en-US" sz="1200" i="1" kern="100" dirty="0">
                <a:effectLst/>
                <a:ea typeface="Times New Roman" panose="02020603050405020304" pitchFamily="18" charset="0"/>
                <a:cs typeface="Times New Roman" panose="02020603050405020304" pitchFamily="18" charset="0"/>
              </a:rPr>
              <a:t>Trauma, Violence, &amp; Abuse, </a:t>
            </a:r>
            <a:r>
              <a:rPr lang="en-US" sz="1200" kern="100" dirty="0">
                <a:effectLst/>
                <a:ea typeface="Times New Roman" panose="02020603050405020304" pitchFamily="18" charset="0"/>
                <a:cs typeface="Times New Roman" panose="02020603050405020304" pitchFamily="18" charset="0"/>
              </a:rPr>
              <a:t>15248380241271412.</a:t>
            </a:r>
          </a:p>
          <a:p>
            <a:pPr marL="457200" indent="-457200">
              <a:buFont typeface="Arial" panose="020B0604020202020204" pitchFamily="34" charset="0"/>
              <a:buAutoNum type="arabicParenBoth"/>
            </a:pPr>
            <a:r>
              <a:rPr lang="en-US" sz="1200" dirty="0" err="1"/>
              <a:t>Kettrey</a:t>
            </a:r>
            <a:r>
              <a:rPr lang="en-US" sz="1200" dirty="0"/>
              <a:t>, H. H., Thompson, M. P., Marx, R. A., &amp; Davis, A. J. (2023). Effects of campus intimate partner violence prevention programs on psychological and physical violence outcomes: A systematic review and meta-analysis. Journal of Experimental Criminology. https://doi.org/10.1007/s11292-023-09579-5</a:t>
            </a:r>
          </a:p>
          <a:p>
            <a:pPr marL="457200" indent="-457200">
              <a:buFont typeface="Arial" panose="020B0604020202020204" pitchFamily="34" charset="0"/>
              <a:buAutoNum type="arabicParenBoth"/>
            </a:pPr>
            <a:r>
              <a:rPr lang="en-US" sz="1200" dirty="0"/>
              <a:t>Mumford, E. A., Maitra, P., Sheridan, J., Rothman, E. F., Olsen, E., &amp; Roberts, E. (2023). Technology-facilitated abuse of young adults in the United States: A latent class analysis. Cyberpsychology: Journal of Psychosocial Research on Cyberspace, 17(3), 3. </a:t>
            </a:r>
            <a:r>
              <a:rPr lang="en-US" sz="1200" dirty="0">
                <a:hlinkClick r:id="rId2"/>
              </a:rPr>
              <a:t>https://doi.org/10.5817/CP2023-3-7</a:t>
            </a:r>
            <a:endParaRPr lang="en-US" sz="1200" dirty="0"/>
          </a:p>
          <a:p>
            <a:pPr marL="457200" indent="-457200">
              <a:buFont typeface="Arial" panose="020B0604020202020204" pitchFamily="34" charset="0"/>
              <a:buAutoNum type="arabicParenBoth"/>
            </a:pPr>
            <a:r>
              <a:rPr lang="en-US" sz="1200" dirty="0" err="1"/>
              <a:t>Zarling</a:t>
            </a:r>
            <a:r>
              <a:rPr lang="en-US" sz="1200" dirty="0"/>
              <a:t>, A., &amp; Russell, D. (2022). A randomized clinical trial of acceptance and commitment therapy and the Duluth Model classes for men court-mandated to a domestic violence program. Journal of Consulting and Clinical Psychology, 90(4), 326–338. </a:t>
            </a:r>
            <a:r>
              <a:rPr lang="en-US" sz="1200" dirty="0">
                <a:hlinkClick r:id="rId3"/>
              </a:rPr>
              <a:t>https://doi.org/10.1037/ccp0000722</a:t>
            </a:r>
            <a:endParaRPr lang="en-US" sz="1200" dirty="0"/>
          </a:p>
          <a:p>
            <a:pPr marL="457200" indent="-457200">
              <a:buFont typeface="Arial" panose="020B0604020202020204" pitchFamily="34" charset="0"/>
              <a:buAutoNum type="arabicParenBoth"/>
            </a:pPr>
            <a:r>
              <a:rPr lang="en-US" sz="1200" dirty="0"/>
              <a:t>Murphy, C. M., Richards, T. N., Nitsch, L. J., Green-Manning, A., </a:t>
            </a:r>
            <a:r>
              <a:rPr lang="en-US" sz="1200" dirty="0" err="1"/>
              <a:t>Brokmeier</a:t>
            </a:r>
            <a:r>
              <a:rPr lang="en-US" sz="1200" dirty="0"/>
              <a:t>, A. M., LaMotte, A. D., &amp; Holliday, C. N. (2021). Community-informed relationship violence intervention in a high-stress, low-income urban context. Psychology of violence, 11(6), 509.</a:t>
            </a:r>
          </a:p>
          <a:p>
            <a:pPr marL="0" indent="0">
              <a:buNone/>
            </a:pPr>
            <a:endParaRPr lang="en-US" sz="1100" dirty="0">
              <a:latin typeface="+mj-lt"/>
            </a:endParaRPr>
          </a:p>
          <a:p>
            <a:pPr marL="457200" indent="-457200">
              <a:buFont typeface="Arial" panose="020B0604020202020204" pitchFamily="34" charset="0"/>
              <a:buAutoNum type="arabicParenBoth"/>
            </a:pPr>
            <a:endParaRPr lang="en-US" sz="1100" dirty="0">
              <a:latin typeface="+mj-lt"/>
            </a:endParaRPr>
          </a:p>
          <a:p>
            <a:pPr marL="457200" indent="-457200">
              <a:buAutoNum type="arabicParenBoth"/>
            </a:pPr>
            <a:endParaRPr lang="en-US" sz="2400" kern="100" dirty="0">
              <a:effectLst/>
              <a:latin typeface="+mj-l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255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97A3C-B59A-AFED-C538-441389122C50}"/>
              </a:ext>
            </a:extLst>
          </p:cNvPr>
          <p:cNvSpPr/>
          <p:nvPr/>
        </p:nvSpPr>
        <p:spPr>
          <a:xfrm>
            <a:off x="-1" y="0"/>
            <a:ext cx="4937761" cy="5486400"/>
          </a:xfrm>
          <a:prstGeom prst="rect">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53AA"/>
              </a:solidFill>
            </a:endParaRPr>
          </a:p>
        </p:txBody>
      </p:sp>
      <p:sp>
        <p:nvSpPr>
          <p:cNvPr id="3" name="Title 1">
            <a:extLst>
              <a:ext uri="{FF2B5EF4-FFF2-40B4-BE49-F238E27FC236}">
                <a16:creationId xmlns:a16="http://schemas.microsoft.com/office/drawing/2014/main" id="{FA64C9EA-D46B-E09C-D0B9-C3F6DF571D82}"/>
              </a:ext>
            </a:extLst>
          </p:cNvPr>
          <p:cNvSpPr txBox="1">
            <a:spLocks/>
          </p:cNvSpPr>
          <p:nvPr/>
        </p:nvSpPr>
        <p:spPr>
          <a:xfrm>
            <a:off x="350521" y="341906"/>
            <a:ext cx="3905988" cy="1113183"/>
          </a:xfrm>
          <a:prstGeom prst="rect">
            <a:avLst/>
          </a:prstGeom>
        </p:spPr>
        <p:txBody>
          <a:bodyPr anchor="b">
            <a:normAutofit/>
          </a:bodyPr>
          <a:lstStyle>
            <a:lvl1pPr algn="l" defTabSz="720090" rtl="0" eaLnBrk="1" latinLnBrk="0" hangingPunct="1">
              <a:lnSpc>
                <a:spcPct val="90000"/>
              </a:lnSpc>
              <a:spcBef>
                <a:spcPct val="0"/>
              </a:spcBef>
              <a:buNone/>
              <a:defRPr sz="2400" b="1" kern="1200">
                <a:ln w="3175">
                  <a:solidFill>
                    <a:schemeClr val="bg1"/>
                  </a:solidFill>
                </a:ln>
                <a:solidFill>
                  <a:schemeClr val="bg1"/>
                </a:solidFill>
                <a:latin typeface="Book Antiqua" panose="02040602050305030304" pitchFamily="18" charset="0"/>
                <a:ea typeface="+mj-ea"/>
                <a:cs typeface="+mj-cs"/>
              </a:defRPr>
            </a:lvl1pPr>
          </a:lstStyle>
          <a:p>
            <a:r>
              <a:rPr lang="en-US" dirty="0"/>
              <a:t>OVW Uses Performance Reporting Data to:</a:t>
            </a:r>
          </a:p>
        </p:txBody>
      </p:sp>
      <p:sp>
        <p:nvSpPr>
          <p:cNvPr id="4" name="Text Placeholder 3">
            <a:extLst>
              <a:ext uri="{FF2B5EF4-FFF2-40B4-BE49-F238E27FC236}">
                <a16:creationId xmlns:a16="http://schemas.microsoft.com/office/drawing/2014/main" id="{DDAAC310-7B75-D737-5AA7-A36857EBD45A}"/>
              </a:ext>
            </a:extLst>
          </p:cNvPr>
          <p:cNvSpPr txBox="1">
            <a:spLocks/>
          </p:cNvSpPr>
          <p:nvPr/>
        </p:nvSpPr>
        <p:spPr>
          <a:xfrm>
            <a:off x="417403" y="1820849"/>
            <a:ext cx="3839105" cy="2918128"/>
          </a:xfrm>
          <a:prstGeom prst="rect">
            <a:avLst/>
          </a:prstGeom>
        </p:spPr>
        <p:txBody>
          <a:bodyPr>
            <a:normAutofit/>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chemeClr val="bg1"/>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endParaRPr lang="en-US" dirty="0"/>
          </a:p>
        </p:txBody>
      </p:sp>
      <p:sp>
        <p:nvSpPr>
          <p:cNvPr id="6" name="Isosceles Triangle 5">
            <a:extLst>
              <a:ext uri="{FF2B5EF4-FFF2-40B4-BE49-F238E27FC236}">
                <a16:creationId xmlns:a16="http://schemas.microsoft.com/office/drawing/2014/main" id="{032B0B69-C06C-700E-EF62-863B5696DE61}"/>
              </a:ext>
            </a:extLst>
          </p:cNvPr>
          <p:cNvSpPr/>
          <p:nvPr/>
        </p:nvSpPr>
        <p:spPr>
          <a:xfrm rot="5400000">
            <a:off x="4645465" y="2574318"/>
            <a:ext cx="922354" cy="337764"/>
          </a:xfrm>
          <a:prstGeom prst="triangle">
            <a:avLst/>
          </a:prstGeom>
          <a:solidFill>
            <a:srgbClr val="0F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38697826-85D9-9FBB-F0B9-47E6D0ED8284}"/>
              </a:ext>
            </a:extLst>
          </p:cNvPr>
          <p:cNvSpPr txBox="1">
            <a:spLocks/>
          </p:cNvSpPr>
          <p:nvPr/>
        </p:nvSpPr>
        <p:spPr>
          <a:xfrm>
            <a:off x="5355164" y="341906"/>
            <a:ext cx="3839105" cy="4397071"/>
          </a:xfrm>
          <a:prstGeom prst="rect">
            <a:avLst/>
          </a:prstGeom>
        </p:spPr>
        <p:txBody>
          <a:bodyPr>
            <a:normAutofit lnSpcReduction="10000"/>
          </a:bodyPr>
          <a:lstStyle>
            <a:lvl1pPr marL="0" indent="0" algn="l" defTabSz="720090" rtl="0" eaLnBrk="1" latinLnBrk="0" hangingPunct="1">
              <a:lnSpc>
                <a:spcPct val="90000"/>
              </a:lnSpc>
              <a:spcBef>
                <a:spcPts val="788"/>
              </a:spcBef>
              <a:buFont typeface="Arial" panose="020B0604020202020204" pitchFamily="34" charset="0"/>
              <a:buNone/>
              <a:defRPr sz="2000" b="0" kern="1200">
                <a:ln w="0">
                  <a:noFill/>
                </a:ln>
                <a:solidFill>
                  <a:srgbClr val="0F153E"/>
                </a:solidFill>
                <a:latin typeface="+mn-lt"/>
                <a:ea typeface="+mn-ea"/>
                <a:cs typeface="+mn-cs"/>
              </a:defRPr>
            </a:lvl1pPr>
            <a:lvl2pPr marL="360045" indent="0" algn="l" defTabSz="720090" rtl="0" eaLnBrk="1" latinLnBrk="0" hangingPunct="1">
              <a:lnSpc>
                <a:spcPct val="90000"/>
              </a:lnSpc>
              <a:spcBef>
                <a:spcPts val="394"/>
              </a:spcBef>
              <a:buFont typeface="Arial" panose="020B0604020202020204" pitchFamily="34" charset="0"/>
              <a:buNone/>
              <a:defRPr sz="1103" kern="1200">
                <a:solidFill>
                  <a:schemeClr val="tx1"/>
                </a:solidFill>
                <a:latin typeface="+mn-lt"/>
                <a:ea typeface="+mn-ea"/>
                <a:cs typeface="+mn-cs"/>
              </a:defRPr>
            </a:lvl2pPr>
            <a:lvl3pPr marL="720090" indent="0" algn="l" defTabSz="720090" rtl="0" eaLnBrk="1" latinLnBrk="0" hangingPunct="1">
              <a:lnSpc>
                <a:spcPct val="90000"/>
              </a:lnSpc>
              <a:spcBef>
                <a:spcPts val="394"/>
              </a:spcBef>
              <a:buFont typeface="Arial" panose="020B0604020202020204" pitchFamily="34" charset="0"/>
              <a:buNone/>
              <a:defRPr sz="945" kern="1200">
                <a:solidFill>
                  <a:schemeClr val="tx1"/>
                </a:solidFill>
                <a:latin typeface="+mn-lt"/>
                <a:ea typeface="+mn-ea"/>
                <a:cs typeface="+mn-cs"/>
              </a:defRPr>
            </a:lvl3pPr>
            <a:lvl4pPr marL="108013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4pPr>
            <a:lvl5pPr marL="144018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5pPr>
            <a:lvl6pPr marL="180022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6pPr>
            <a:lvl7pPr marL="216027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7pPr>
            <a:lvl8pPr marL="2520315"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8pPr>
            <a:lvl9pPr marL="2880360" indent="0" algn="l" defTabSz="720090" rtl="0" eaLnBrk="1" latinLnBrk="0" hangingPunct="1">
              <a:lnSpc>
                <a:spcPct val="90000"/>
              </a:lnSpc>
              <a:spcBef>
                <a:spcPts val="394"/>
              </a:spcBef>
              <a:buFont typeface="Arial" panose="020B0604020202020204" pitchFamily="34" charset="0"/>
              <a:buNone/>
              <a:defRPr sz="788" kern="1200">
                <a:solidFill>
                  <a:schemeClr val="tx1"/>
                </a:solidFill>
                <a:latin typeface="+mn-lt"/>
                <a:ea typeface="+mn-ea"/>
                <a:cs typeface="+mn-cs"/>
              </a:defRPr>
            </a:lvl9pPr>
          </a:lstStyle>
          <a:p>
            <a:pPr marL="342900" indent="-342900">
              <a:buFont typeface="Arial" panose="020B0604020202020204" pitchFamily="34" charset="0"/>
              <a:buChar char="•"/>
            </a:pPr>
            <a:r>
              <a:rPr lang="en-US" dirty="0"/>
              <a:t>Fulfill Congressional reporting requirements</a:t>
            </a:r>
          </a:p>
          <a:p>
            <a:pPr marL="342900" indent="-342900">
              <a:buFont typeface="Arial" panose="020B0604020202020204" pitchFamily="34" charset="0"/>
              <a:buChar char="•"/>
            </a:pPr>
            <a:r>
              <a:rPr lang="en-US" dirty="0"/>
              <a:t>Monitor awards</a:t>
            </a:r>
          </a:p>
          <a:p>
            <a:pPr marL="342900" indent="-342900">
              <a:buFont typeface="Arial" panose="020B0604020202020204" pitchFamily="34" charset="0"/>
              <a:buChar char="•"/>
            </a:pPr>
            <a:r>
              <a:rPr lang="en-US" dirty="0"/>
              <a:t>Testify before Congress</a:t>
            </a:r>
          </a:p>
          <a:p>
            <a:pPr marL="342900" indent="-342900">
              <a:buFont typeface="Arial" panose="020B0604020202020204" pitchFamily="34" charset="0"/>
              <a:buChar char="•"/>
            </a:pPr>
            <a:r>
              <a:rPr lang="en-US" dirty="0"/>
              <a:t>Respond to data requests </a:t>
            </a:r>
          </a:p>
          <a:p>
            <a:pPr marL="342900" indent="-342900">
              <a:buFont typeface="Arial" panose="020B0604020202020204" pitchFamily="34" charset="0"/>
              <a:buChar char="•"/>
            </a:pPr>
            <a:r>
              <a:rPr lang="en-US" dirty="0"/>
              <a:t>Evaluate and justify funding needs</a:t>
            </a:r>
          </a:p>
          <a:p>
            <a:pPr marL="342900" indent="-342900">
              <a:buFont typeface="Arial" panose="020B0604020202020204" pitchFamily="34" charset="0"/>
              <a:buChar char="•"/>
            </a:pPr>
            <a:r>
              <a:rPr lang="en-US" dirty="0"/>
              <a:t>Identify areas of remaining need</a:t>
            </a:r>
          </a:p>
          <a:p>
            <a:pPr marL="342900" indent="-342900">
              <a:buFont typeface="Arial" panose="020B0604020202020204" pitchFamily="34" charset="0"/>
              <a:buChar char="•"/>
            </a:pPr>
            <a:r>
              <a:rPr lang="en-US" dirty="0"/>
              <a:t>Identify trends and promising practices</a:t>
            </a:r>
          </a:p>
          <a:p>
            <a:pPr marL="342900" indent="-342900">
              <a:buFont typeface="Arial" panose="020B0604020202020204" pitchFamily="34" charset="0"/>
              <a:buChar char="•"/>
            </a:pPr>
            <a:r>
              <a:rPr lang="en-US" dirty="0"/>
              <a:t>Answer policy questions </a:t>
            </a:r>
          </a:p>
          <a:p>
            <a:pPr marL="342900" indent="-342900">
              <a:buFont typeface="Arial" panose="020B0604020202020204" pitchFamily="34" charset="0"/>
              <a:buChar char="•"/>
            </a:pPr>
            <a:r>
              <a:rPr lang="en-US" b="1" dirty="0"/>
              <a:t>Listen to our grantees and be responsive to the field </a:t>
            </a:r>
          </a:p>
        </p:txBody>
      </p:sp>
      <p:pic>
        <p:nvPicPr>
          <p:cNvPr id="8" name="Picture 7" descr="U.S. Department of Justice Office on Violence Against Women navy logo&#10;">
            <a:extLst>
              <a:ext uri="{FF2B5EF4-FFF2-40B4-BE49-F238E27FC236}">
                <a16:creationId xmlns:a16="http://schemas.microsoft.com/office/drawing/2014/main" id="{952ED007-4B41-EAF0-12D1-BF3A74B02036}"/>
              </a:ext>
            </a:extLst>
          </p:cNvPr>
          <p:cNvPicPr>
            <a:picLocks noChangeAspect="1"/>
          </p:cNvPicPr>
          <p:nvPr/>
        </p:nvPicPr>
        <p:blipFill rotWithShape="1">
          <a:blip r:embed="rId2">
            <a:extLst>
              <a:ext uri="{28A0092B-C50C-407E-A947-70E740481C1C}">
                <a14:useLocalDpi xmlns:a14="http://schemas.microsoft.com/office/drawing/2010/main" val="0"/>
              </a:ext>
            </a:extLst>
          </a:blip>
          <a:srcRect t="21611" b="17930"/>
          <a:stretch/>
        </p:blipFill>
        <p:spPr>
          <a:xfrm>
            <a:off x="8150594" y="4830414"/>
            <a:ext cx="993406" cy="600602"/>
          </a:xfrm>
          <a:prstGeom prst="rect">
            <a:avLst/>
          </a:prstGeom>
        </p:spPr>
      </p:pic>
      <p:pic>
        <p:nvPicPr>
          <p:cNvPr id="9" name="Picture 8" descr="U.S. Department of Justice seal logo with eagle in the center, the words &quot;Department of Justice&quot; surrounding the eagle over a blue background, encompassed by a gold border&#10;">
            <a:extLst>
              <a:ext uri="{FF2B5EF4-FFF2-40B4-BE49-F238E27FC236}">
                <a16:creationId xmlns:a16="http://schemas.microsoft.com/office/drawing/2014/main" id="{0994F036-958F-094C-26A3-75F50E072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47" y="4830414"/>
            <a:ext cx="563585" cy="563205"/>
          </a:xfrm>
          <a:prstGeom prst="rect">
            <a:avLst/>
          </a:prstGeom>
        </p:spPr>
      </p:pic>
      <p:sp>
        <p:nvSpPr>
          <p:cNvPr id="10" name="Rectangle 9" descr="Turquoise line">
            <a:extLst>
              <a:ext uri="{FF2B5EF4-FFF2-40B4-BE49-F238E27FC236}">
                <a16:creationId xmlns:a16="http://schemas.microsoft.com/office/drawing/2014/main" id="{1D3D41A8-0CBF-08E2-2CEC-8A62483F0975}"/>
              </a:ext>
            </a:extLst>
          </p:cNvPr>
          <p:cNvSpPr/>
          <p:nvPr/>
        </p:nvSpPr>
        <p:spPr>
          <a:xfrm flipV="1">
            <a:off x="417403" y="1583883"/>
            <a:ext cx="3434840" cy="108171"/>
          </a:xfrm>
          <a:prstGeom prst="rect">
            <a:avLst/>
          </a:prstGeom>
          <a:solidFill>
            <a:srgbClr val="4AA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5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9CFE-2752-DDF5-9E9B-68D9A49E927A}"/>
              </a:ext>
            </a:extLst>
          </p:cNvPr>
          <p:cNvSpPr>
            <a:spLocks noGrp="1"/>
          </p:cNvSpPr>
          <p:nvPr>
            <p:ph type="title"/>
          </p:nvPr>
        </p:nvSpPr>
        <p:spPr/>
        <p:txBody>
          <a:bodyPr>
            <a:normAutofit fontScale="90000"/>
          </a:bodyPr>
          <a:lstStyle/>
          <a:p>
            <a:r>
              <a:rPr lang="en-US" dirty="0"/>
              <a:t>Thank you for all you do to coordinate quality data collection and share your work with OVW. </a:t>
            </a:r>
          </a:p>
        </p:txBody>
      </p:sp>
    </p:spTree>
    <p:extLst>
      <p:ext uri="{BB962C8B-B14F-4D97-AF65-F5344CB8AC3E}">
        <p14:creationId xmlns:p14="http://schemas.microsoft.com/office/powerpoint/2010/main" val="267122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DF2-0FEB-B444-19FA-49B87B75AFFA}"/>
              </a:ext>
            </a:extLst>
          </p:cNvPr>
          <p:cNvSpPr>
            <a:spLocks noGrp="1"/>
          </p:cNvSpPr>
          <p:nvPr>
            <p:ph type="title"/>
          </p:nvPr>
        </p:nvSpPr>
        <p:spPr/>
        <p:txBody>
          <a:bodyPr/>
          <a:lstStyle/>
          <a:p>
            <a:r>
              <a:rPr lang="en-US" dirty="0"/>
              <a:t>Guiding Principles of OVW Performance Reporting </a:t>
            </a:r>
          </a:p>
        </p:txBody>
      </p:sp>
      <p:sp>
        <p:nvSpPr>
          <p:cNvPr id="3" name="Text Placeholder 2">
            <a:extLst>
              <a:ext uri="{FF2B5EF4-FFF2-40B4-BE49-F238E27FC236}">
                <a16:creationId xmlns:a16="http://schemas.microsoft.com/office/drawing/2014/main" id="{6ACE6FBD-07AF-518F-3981-CC6F9710E2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5501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17BC-3EF4-580A-531E-6FE2D0954B8B}"/>
              </a:ext>
            </a:extLst>
          </p:cNvPr>
          <p:cNvSpPr>
            <a:spLocks noGrp="1"/>
          </p:cNvSpPr>
          <p:nvPr>
            <p:ph type="title"/>
          </p:nvPr>
        </p:nvSpPr>
        <p:spPr>
          <a:xfrm>
            <a:off x="454659" y="581546"/>
            <a:ext cx="8384858" cy="556591"/>
          </a:xfrm>
        </p:spPr>
        <p:txBody>
          <a:bodyPr>
            <a:normAutofit fontScale="90000"/>
          </a:bodyPr>
          <a:lstStyle/>
          <a:p>
            <a:r>
              <a:rPr lang="en-US" dirty="0"/>
              <a:t>Performance Reporting</a:t>
            </a:r>
          </a:p>
        </p:txBody>
      </p:sp>
      <p:sp>
        <p:nvSpPr>
          <p:cNvPr id="3" name="Content Placeholder 2">
            <a:extLst>
              <a:ext uri="{FF2B5EF4-FFF2-40B4-BE49-F238E27FC236}">
                <a16:creationId xmlns:a16="http://schemas.microsoft.com/office/drawing/2014/main" id="{48661F30-C486-3274-4A25-49D065F98240}"/>
              </a:ext>
            </a:extLst>
          </p:cNvPr>
          <p:cNvSpPr>
            <a:spLocks noGrp="1"/>
          </p:cNvSpPr>
          <p:nvPr>
            <p:ph idx="1"/>
          </p:nvPr>
        </p:nvSpPr>
        <p:spPr>
          <a:xfrm>
            <a:off x="558482" y="1357518"/>
            <a:ext cx="9042718" cy="3012440"/>
          </a:xfrm>
        </p:spPr>
        <p:txBody>
          <a:bodyPr>
            <a:noAutofit/>
          </a:bodyPr>
          <a:lstStyle/>
          <a:p>
            <a:pPr marR="0">
              <a:spcBef>
                <a:spcPts val="0"/>
              </a:spcBef>
              <a:spcAft>
                <a:spcPts val="0"/>
              </a:spcAft>
              <a:buFont typeface="Wingdings" panose="05000000000000000000" pitchFamily="2" charset="2"/>
              <a:buChar char="ü"/>
            </a:pPr>
            <a:r>
              <a:rPr lang="en-US" sz="2200" dirty="0">
                <a:effectLst/>
                <a:ea typeface="Calibri" panose="020F0502020204030204" pitchFamily="34" charset="0"/>
              </a:rPr>
              <a:t>OVW grant recipients should collect and must report sufficient and accurate performance data on their OVW-funded projects. </a:t>
            </a:r>
          </a:p>
          <a:p>
            <a:pPr marR="0">
              <a:spcBef>
                <a:spcPts val="0"/>
              </a:spcBef>
              <a:spcAft>
                <a:spcPts val="0"/>
              </a:spcAft>
              <a:buFont typeface="Wingdings" panose="05000000000000000000" pitchFamily="2" charset="2"/>
              <a:buChar char="ü"/>
            </a:pPr>
            <a:r>
              <a:rPr lang="en-US" sz="2200" dirty="0">
                <a:effectLst/>
                <a:ea typeface="Calibri" panose="020F0502020204030204" pitchFamily="34" charset="0"/>
              </a:rPr>
              <a:t>Grant recipients must maintain victim privacy and confidentiality and comply with civil rights regulations. </a:t>
            </a:r>
          </a:p>
          <a:p>
            <a:pPr marR="0">
              <a:spcBef>
                <a:spcPts val="0"/>
              </a:spcBef>
              <a:spcAft>
                <a:spcPts val="0"/>
              </a:spcAft>
              <a:buFont typeface="Wingdings" panose="05000000000000000000" pitchFamily="2" charset="2"/>
              <a:buChar char="ü"/>
            </a:pPr>
            <a:r>
              <a:rPr lang="en-US" sz="2200" dirty="0">
                <a:effectLst/>
                <a:ea typeface="Calibri" panose="020F0502020204030204" pitchFamily="34" charset="0"/>
              </a:rPr>
              <a:t>Recipients should ensure that all participants in OVW-funded programming understand how the data they share will be used and who can access to it.</a:t>
            </a:r>
          </a:p>
          <a:p>
            <a:pPr marR="0">
              <a:spcBef>
                <a:spcPts val="0"/>
              </a:spcBef>
              <a:spcAft>
                <a:spcPts val="0"/>
              </a:spcAft>
              <a:buFont typeface="Wingdings" panose="05000000000000000000" pitchFamily="2" charset="2"/>
              <a:buChar char="ü"/>
            </a:pPr>
            <a:r>
              <a:rPr lang="en-US" sz="2200" dirty="0">
                <a:effectLst/>
                <a:ea typeface="Calibri" panose="020F0502020204030204" pitchFamily="34" charset="0"/>
              </a:rPr>
              <a:t>Data should be collected to the extent that it does not compromise the grant recipient’s ability to provide victim-centered, appropriate, equitable, and accessible services. </a:t>
            </a:r>
          </a:p>
          <a:p>
            <a:pPr marR="0">
              <a:spcBef>
                <a:spcPts val="0"/>
              </a:spcBef>
              <a:spcAft>
                <a:spcPts val="0"/>
              </a:spcAft>
              <a:buFont typeface="Wingdings" panose="05000000000000000000" pitchFamily="2" charset="2"/>
              <a:buChar char="ü"/>
            </a:pPr>
            <a:r>
              <a:rPr lang="en-US" sz="2200" dirty="0">
                <a:effectLst/>
                <a:ea typeface="Calibri" panose="020F0502020204030204" pitchFamily="34" charset="0"/>
              </a:rPr>
              <a:t>OVW grant recipients should report only on that are activities allowable under their grant conditions. </a:t>
            </a:r>
            <a:endParaRPr lang="en-US" sz="2200" dirty="0"/>
          </a:p>
        </p:txBody>
      </p:sp>
    </p:spTree>
    <p:extLst>
      <p:ext uri="{BB962C8B-B14F-4D97-AF65-F5344CB8AC3E}">
        <p14:creationId xmlns:p14="http://schemas.microsoft.com/office/powerpoint/2010/main" val="253098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8F15-E855-B3DD-A58D-E2B06BAEFB92}"/>
              </a:ext>
            </a:extLst>
          </p:cNvPr>
          <p:cNvSpPr>
            <a:spLocks noGrp="1"/>
          </p:cNvSpPr>
          <p:nvPr>
            <p:ph type="title"/>
          </p:nvPr>
        </p:nvSpPr>
        <p:spPr>
          <a:xfrm>
            <a:off x="383961" y="470093"/>
            <a:ext cx="3905988" cy="1113183"/>
          </a:xfrm>
        </p:spPr>
        <p:txBody>
          <a:bodyPr/>
          <a:lstStyle/>
          <a:p>
            <a:r>
              <a:rPr lang="en-US" dirty="0"/>
              <a:t>Guiding Principles</a:t>
            </a:r>
          </a:p>
        </p:txBody>
      </p:sp>
      <p:sp>
        <p:nvSpPr>
          <p:cNvPr id="4" name="Text Placeholder 3">
            <a:extLst>
              <a:ext uri="{FF2B5EF4-FFF2-40B4-BE49-F238E27FC236}">
                <a16:creationId xmlns:a16="http://schemas.microsoft.com/office/drawing/2014/main" id="{E125AF2F-4005-ECB8-A3DC-F885CEFB8EEC}"/>
              </a:ext>
            </a:extLst>
          </p:cNvPr>
          <p:cNvSpPr>
            <a:spLocks noGrp="1"/>
          </p:cNvSpPr>
          <p:nvPr>
            <p:ph type="body" sz="half" idx="10"/>
          </p:nvPr>
        </p:nvSpPr>
        <p:spPr>
          <a:xfrm>
            <a:off x="5474805" y="376090"/>
            <a:ext cx="3839105" cy="4397071"/>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ea typeface="Calibri" panose="020F0502020204030204" pitchFamily="34" charset="0"/>
                <a:cs typeface="Arial" panose="020B0604020202020204" pitchFamily="34" charset="0"/>
              </a:rPr>
              <a:t>Victim-centered and Trauma-informed</a:t>
            </a:r>
          </a:p>
          <a:p>
            <a:pPr marL="342900" marR="0" lvl="0" indent="-342900">
              <a:lnSpc>
                <a:spcPct val="107000"/>
              </a:lnSpc>
              <a:spcBef>
                <a:spcPts val="0"/>
              </a:spcBef>
              <a:spcAft>
                <a:spcPts val="0"/>
              </a:spcAft>
              <a:buFont typeface="Symbol" panose="05050102010706020507" pitchFamily="18" charset="2"/>
              <a:buChar char=""/>
            </a:pPr>
            <a:r>
              <a:rPr lang="en-US" sz="2800" dirty="0">
                <a:effectLst/>
                <a:ea typeface="Calibri" panose="020F0502020204030204" pitchFamily="34" charset="0"/>
                <a:cs typeface="Arial" panose="020B0604020202020204" pitchFamily="34" charset="0"/>
              </a:rPr>
              <a:t>Informed, Confidential, and Secure</a:t>
            </a:r>
          </a:p>
          <a:p>
            <a:pPr marL="342900" marR="0" lvl="0" indent="-342900">
              <a:lnSpc>
                <a:spcPct val="107000"/>
              </a:lnSpc>
              <a:spcBef>
                <a:spcPts val="0"/>
              </a:spcBef>
              <a:spcAft>
                <a:spcPts val="0"/>
              </a:spcAft>
              <a:buFont typeface="Symbol" panose="05050102010706020507" pitchFamily="18" charset="2"/>
              <a:buChar char=""/>
            </a:pPr>
            <a:r>
              <a:rPr lang="en-US" sz="2800" dirty="0">
                <a:effectLst/>
                <a:ea typeface="Calibri" panose="020F0502020204030204" pitchFamily="34" charset="0"/>
                <a:cs typeface="Arial" panose="020B0604020202020204" pitchFamily="34" charset="0"/>
              </a:rPr>
              <a:t>Meaningful and Useful</a:t>
            </a:r>
          </a:p>
          <a:p>
            <a:pPr marL="342900" marR="0" lvl="0" indent="-342900">
              <a:lnSpc>
                <a:spcPct val="107000"/>
              </a:lnSpc>
              <a:spcBef>
                <a:spcPts val="0"/>
              </a:spcBef>
              <a:spcAft>
                <a:spcPts val="800"/>
              </a:spcAft>
              <a:buFont typeface="Symbol" panose="05050102010706020507" pitchFamily="18" charset="2"/>
              <a:buChar char=""/>
            </a:pPr>
            <a:r>
              <a:rPr lang="en-US" sz="2800" dirty="0">
                <a:effectLst/>
                <a:ea typeface="Calibri" panose="020F0502020204030204" pitchFamily="34" charset="0"/>
                <a:cs typeface="Arial" panose="020B0604020202020204" pitchFamily="34" charset="0"/>
              </a:rPr>
              <a:t>Appropriate, Accessible, and Equitable </a:t>
            </a:r>
          </a:p>
          <a:p>
            <a:endParaRPr lang="en-US" dirty="0"/>
          </a:p>
        </p:txBody>
      </p:sp>
    </p:spTree>
    <p:extLst>
      <p:ext uri="{BB962C8B-B14F-4D97-AF65-F5344CB8AC3E}">
        <p14:creationId xmlns:p14="http://schemas.microsoft.com/office/powerpoint/2010/main" val="164644081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F1D3-E6C3-4BFF-5B5C-EF8E3FE33D3E}"/>
              </a:ext>
            </a:extLst>
          </p:cNvPr>
          <p:cNvSpPr>
            <a:spLocks noGrp="1"/>
          </p:cNvSpPr>
          <p:nvPr>
            <p:ph type="title"/>
          </p:nvPr>
        </p:nvSpPr>
        <p:spPr/>
        <p:txBody>
          <a:bodyPr/>
          <a:lstStyle/>
          <a:p>
            <a:r>
              <a:rPr lang="en-US" dirty="0"/>
              <a:t>Victim Centered and Trauma Informed</a:t>
            </a:r>
          </a:p>
        </p:txBody>
      </p:sp>
      <p:sp>
        <p:nvSpPr>
          <p:cNvPr id="3" name="Text Placeholder 2">
            <a:extLst>
              <a:ext uri="{FF2B5EF4-FFF2-40B4-BE49-F238E27FC236}">
                <a16:creationId xmlns:a16="http://schemas.microsoft.com/office/drawing/2014/main" id="{D5B8EF82-4E25-FBCF-48F5-97EE3797843F}"/>
              </a:ext>
            </a:extLst>
          </p:cNvPr>
          <p:cNvSpPr>
            <a:spLocks noGrp="1"/>
          </p:cNvSpPr>
          <p:nvPr>
            <p:ph type="body" sz="half" idx="2"/>
          </p:nvPr>
        </p:nvSpPr>
        <p:spPr/>
        <p:txBody>
          <a:bodyPr/>
          <a:lstStyle/>
          <a:p>
            <a:endParaRPr lang="en-US" dirty="0"/>
          </a:p>
        </p:txBody>
      </p:sp>
      <p:sp>
        <p:nvSpPr>
          <p:cNvPr id="4" name="Text Placeholder 3">
            <a:extLst>
              <a:ext uri="{FF2B5EF4-FFF2-40B4-BE49-F238E27FC236}">
                <a16:creationId xmlns:a16="http://schemas.microsoft.com/office/drawing/2014/main" id="{0472D3F7-5D40-AA97-B7AF-B618FB4974E1}"/>
              </a:ext>
            </a:extLst>
          </p:cNvPr>
          <p:cNvSpPr>
            <a:spLocks noGrp="1"/>
          </p:cNvSpPr>
          <p:nvPr>
            <p:ph type="body" sz="half" idx="10"/>
          </p:nvPr>
        </p:nvSpPr>
        <p:spPr>
          <a:xfrm>
            <a:off x="5344693" y="500211"/>
            <a:ext cx="4027907" cy="4238766"/>
          </a:xfrm>
        </p:spPr>
        <p:txBody>
          <a:bodyPr>
            <a:normAutofit/>
          </a:bodyPr>
          <a:lstStyle/>
          <a:p>
            <a:endParaRPr lang="en-US" sz="2400" dirty="0">
              <a:effectLst/>
              <a:ea typeface="Calibri" panose="020F0502020204030204" pitchFamily="34" charset="0"/>
            </a:endParaRPr>
          </a:p>
          <a:p>
            <a:r>
              <a:rPr lang="en-US" sz="2800" dirty="0">
                <a:effectLst/>
                <a:ea typeface="Calibri" panose="020F0502020204030204" pitchFamily="34" charset="0"/>
              </a:rPr>
              <a:t>Recipients should collect data about victims served, services provided, and other activities completed with OVW funds to the extent that it </a:t>
            </a:r>
            <a:r>
              <a:rPr lang="en-US" sz="2800" b="1" dirty="0">
                <a:effectLst/>
                <a:ea typeface="Calibri" panose="020F0502020204030204" pitchFamily="34" charset="0"/>
              </a:rPr>
              <a:t>does not interfere with providing victim-centered, trauma-informed services.</a:t>
            </a:r>
            <a:endParaRPr lang="en-US" sz="2800" dirty="0"/>
          </a:p>
        </p:txBody>
      </p:sp>
    </p:spTree>
    <p:extLst>
      <p:ext uri="{BB962C8B-B14F-4D97-AF65-F5344CB8AC3E}">
        <p14:creationId xmlns:p14="http://schemas.microsoft.com/office/powerpoint/2010/main" val="3773975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876114C758074B9BEA2CFB4AC21FCC" ma:contentTypeVersion="10" ma:contentTypeDescription="Create a new document." ma:contentTypeScope="" ma:versionID="4d0bbf797d4c330d10e6a42f8d492507">
  <xsd:schema xmlns:xsd="http://www.w3.org/2001/XMLSchema" xmlns:xs="http://www.w3.org/2001/XMLSchema" xmlns:p="http://schemas.microsoft.com/office/2006/metadata/properties" xmlns:ns2="59a8c8c1-2a7c-44a7-90e7-bbb3a30da172" xmlns:ns3="bc16cab8-15d3-407e-8c7a-53a03a21a206" targetNamespace="http://schemas.microsoft.com/office/2006/metadata/properties" ma:root="true" ma:fieldsID="8564b24dda24921977f0a023c13278a0" ns2:_="" ns3:_="">
    <xsd:import namespace="59a8c8c1-2a7c-44a7-90e7-bbb3a30da172"/>
    <xsd:import namespace="bc16cab8-15d3-407e-8c7a-53a03a21a2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8c8c1-2a7c-44a7-90e7-bbb3a30da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16cab8-15d3-407e-8c7a-53a03a21a2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EC7F7-1CCA-4AF9-80BA-4908392F8478}">
  <ds:schemaRefs>
    <ds:schemaRef ds:uri="http://schemas.microsoft.com/office/2006/documentManagement/types"/>
    <ds:schemaRef ds:uri="59a8c8c1-2a7c-44a7-90e7-bbb3a30da172"/>
    <ds:schemaRef ds:uri="http://www.w3.org/XML/1998/namespace"/>
    <ds:schemaRef ds:uri="http://purl.org/dc/elements/1.1/"/>
    <ds:schemaRef ds:uri="bc16cab8-15d3-407e-8c7a-53a03a21a206"/>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24C6841-0657-4835-A9A4-C21A6D2F3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8c8c1-2a7c-44a7-90e7-bbb3a30da172"/>
    <ds:schemaRef ds:uri="bc16cab8-15d3-407e-8c7a-53a03a21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39FBE7-152B-4309-8B4D-37C91240F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15504</TotalTime>
  <Words>3532</Words>
  <Application>Microsoft Macintosh PowerPoint</Application>
  <PresentationFormat>Custom</PresentationFormat>
  <Paragraphs>269</Paragraphs>
  <Slides>33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Book Antiqua</vt:lpstr>
      <vt:lpstr>Bookman Old Style</vt:lpstr>
      <vt:lpstr>Calibri</vt:lpstr>
      <vt:lpstr>Calibri Light</vt:lpstr>
      <vt:lpstr>Segoe UI</vt:lpstr>
      <vt:lpstr>Symbol</vt:lpstr>
      <vt:lpstr>Times New Roman</vt:lpstr>
      <vt:lpstr>Wingdings</vt:lpstr>
      <vt:lpstr>1_Office Theme</vt:lpstr>
      <vt:lpstr>Custom Design</vt:lpstr>
      <vt:lpstr>PowerPoint Presentation</vt:lpstr>
      <vt:lpstr>Agenda</vt:lpstr>
      <vt:lpstr>PowerPoint Presentation</vt:lpstr>
      <vt:lpstr>PowerPoint Presentation</vt:lpstr>
      <vt:lpstr>Thank you for all you do to coordinate quality data collection and share your work with OVW. </vt:lpstr>
      <vt:lpstr>Guiding Principles of OVW Performance Reporting </vt:lpstr>
      <vt:lpstr>Performance Reporting</vt:lpstr>
      <vt:lpstr>Guiding Principles</vt:lpstr>
      <vt:lpstr>Victim Centered and Trauma Informed</vt:lpstr>
      <vt:lpstr>Informed, Confidential, and Secure</vt:lpstr>
      <vt:lpstr>Meaningful and Useful </vt:lpstr>
      <vt:lpstr>Appropriate, Accessible, and Equitable </vt:lpstr>
      <vt:lpstr>PowerPoint Presentation</vt:lpstr>
      <vt:lpstr>The Reporting Cycle</vt:lpstr>
      <vt:lpstr>Reporting in the VAWA IMPACT Tool</vt:lpstr>
      <vt:lpstr>How to Fill Out Your Performance Report</vt:lpstr>
      <vt:lpstr>IMPACT Tool Example</vt:lpstr>
      <vt:lpstr>Key Changes</vt:lpstr>
      <vt:lpstr>CY</vt:lpstr>
      <vt:lpstr>EM</vt:lpstr>
      <vt:lpstr>What have we learned from performance reporting?</vt:lpstr>
      <vt:lpstr>PowerPoint Presentation</vt:lpstr>
      <vt:lpstr>PowerPoint Presentation</vt:lpstr>
      <vt:lpstr>PowerPoint Presentation</vt:lpstr>
      <vt:lpstr>PowerPoint Presentation</vt:lpstr>
      <vt:lpstr>OVW-Funded Research and Evaluation</vt:lpstr>
      <vt:lpstr>OVW-funded Evidence: Youth</vt:lpstr>
      <vt:lpstr>OVW-funded Evidence: Youth</vt:lpstr>
      <vt:lpstr>OVW-Funded Evidence: Engaging Men</vt:lpstr>
      <vt:lpstr>PowerPoint Presentation</vt:lpstr>
      <vt:lpstr>Next Steps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Menalie Hyde</dc:creator>
  <cp:lastModifiedBy>Nivea Castaneda</cp:lastModifiedBy>
  <cp:revision>471</cp:revision>
  <dcterms:created xsi:type="dcterms:W3CDTF">2022-09-27T19:38:16Z</dcterms:created>
  <dcterms:modified xsi:type="dcterms:W3CDTF">2024-12-10T18:02:56Z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0x0101004D876114C758074B9BEA2CFB4AC21FCC</vt:lpwstr>
  </property>
  <property fmtid="{D5CDD505-2E9C-101B-9397-08002B2CF9AE}" pid="3" name="MediaServiceImageTags">
    <vt:lpwstr/>
  </property>
</Properties>
</file>